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2" r:id="rId5"/>
    <p:sldId id="265" r:id="rId6"/>
    <p:sldId id="267" r:id="rId7"/>
    <p:sldId id="269" r:id="rId8"/>
    <p:sldId id="270" r:id="rId9"/>
    <p:sldId id="271" r:id="rId10"/>
    <p:sldId id="272" r:id="rId11"/>
    <p:sldId id="273" r:id="rId12"/>
    <p:sldId id="274" r:id="rId13"/>
    <p:sldId id="275" r:id="rId14"/>
    <p:sldId id="276" r:id="rId15"/>
    <p:sldId id="277" r:id="rId16"/>
    <p:sldId id="27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22.03.2024</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9B0651-EE4F-4900-A07F-96A6BFA9D0F0}"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B4C71EC6-210F-42DE-9C53-41977AD35B3D}" type="datetimeFigureOut">
              <a:rPr lang="ru-RU" smtClean="0"/>
              <a:t>22.03.2024</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9B0651-EE4F-4900-A07F-96A6BFA9D0F0}"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22.03.2024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71EC6-210F-42DE-9C53-41977AD35B3D}" type="datetimeFigureOut">
              <a:rPr lang="ru-RU" smtClean="0"/>
              <a:t>22.03.2024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22.03.2024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9B0651-EE4F-4900-A07F-96A6BFA9D0F0}"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4C71EC6-210F-42DE-9C53-41977AD35B3D}" type="datetimeFigureOut">
              <a:rPr lang="ru-RU" smtClean="0"/>
              <a:t>22.03.2024</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948264" y="3861048"/>
            <a:ext cx="1981200" cy="1828800"/>
          </a:xfrm>
        </p:spPr>
        <p:txBody>
          <a:bodyPr>
            <a:normAutofit fontScale="62500" lnSpcReduction="20000"/>
          </a:bodyPr>
          <a:lstStyle/>
          <a:p>
            <a:pPr algn="r">
              <a:spcAft>
                <a:spcPts val="0"/>
              </a:spcAft>
            </a:pPr>
            <a:r>
              <a:rPr lang="ru-RU" sz="2000" dirty="0">
                <a:solidFill>
                  <a:srgbClr val="000000"/>
                </a:solidFill>
              </a:rPr>
              <a:t>Выполнили:</a:t>
            </a:r>
            <a:endParaRPr lang="ru-RU" dirty="0"/>
          </a:p>
          <a:p>
            <a:pPr algn="r">
              <a:spcAft>
                <a:spcPts val="0"/>
              </a:spcAft>
            </a:pPr>
            <a:r>
              <a:rPr lang="ru-RU" sz="2000" dirty="0">
                <a:solidFill>
                  <a:srgbClr val="000000"/>
                </a:solidFill>
              </a:rPr>
              <a:t>Студенты ТЭО-22</a:t>
            </a:r>
            <a:endParaRPr lang="ru-RU" dirty="0"/>
          </a:p>
          <a:p>
            <a:pPr algn="r">
              <a:spcAft>
                <a:spcPts val="0"/>
              </a:spcAft>
            </a:pPr>
            <a:r>
              <a:rPr lang="ru-RU" sz="2000" dirty="0">
                <a:solidFill>
                  <a:srgbClr val="000000"/>
                </a:solidFill>
              </a:rPr>
              <a:t>-</a:t>
            </a:r>
            <a:endParaRPr lang="ru-RU" dirty="0"/>
          </a:p>
          <a:p>
            <a:pPr algn="r">
              <a:spcAft>
                <a:spcPts val="0"/>
              </a:spcAft>
            </a:pPr>
            <a:r>
              <a:rPr lang="ru-RU" sz="2000" dirty="0">
                <a:solidFill>
                  <a:srgbClr val="000000"/>
                </a:solidFill>
              </a:rPr>
              <a:t>-</a:t>
            </a:r>
            <a:endParaRPr lang="ru-RU" dirty="0"/>
          </a:p>
          <a:p>
            <a:pPr algn="r">
              <a:spcAft>
                <a:spcPts val="0"/>
              </a:spcAft>
            </a:pPr>
            <a:r>
              <a:rPr lang="ru-RU" sz="2000" dirty="0">
                <a:solidFill>
                  <a:srgbClr val="000000"/>
                </a:solidFill>
              </a:rPr>
              <a:t>Руководитель проекта:</a:t>
            </a:r>
            <a:endParaRPr lang="ru-RU" dirty="0"/>
          </a:p>
          <a:p>
            <a:pPr algn="r">
              <a:spcAft>
                <a:spcPts val="0"/>
              </a:spcAft>
            </a:pPr>
            <a:r>
              <a:rPr lang="ru-RU" sz="2000" smtClean="0">
                <a:solidFill>
                  <a:srgbClr val="000000"/>
                </a:solidFill>
              </a:rPr>
              <a:t>Преподаватель </a:t>
            </a:r>
            <a:r>
              <a:rPr lang="ru-RU" sz="2000" dirty="0">
                <a:solidFill>
                  <a:srgbClr val="000000"/>
                </a:solidFill>
              </a:rPr>
              <a:t>истории</a:t>
            </a:r>
            <a:endParaRPr lang="ru-RU" dirty="0"/>
          </a:p>
          <a:p>
            <a:pPr algn="r">
              <a:spcAft>
                <a:spcPts val="0"/>
              </a:spcAft>
            </a:pPr>
            <a:r>
              <a:rPr lang="ru-RU" sz="2000" dirty="0">
                <a:solidFill>
                  <a:srgbClr val="000000"/>
                </a:solidFill>
              </a:rPr>
              <a:t>-</a:t>
            </a:r>
            <a:endParaRPr lang="ru-RU" dirty="0"/>
          </a:p>
          <a:p>
            <a:endParaRPr lang="ru-RU" dirty="0"/>
          </a:p>
        </p:txBody>
      </p:sp>
      <p:sp>
        <p:nvSpPr>
          <p:cNvPr id="2" name="Заголовок 1"/>
          <p:cNvSpPr>
            <a:spLocks noGrp="1"/>
          </p:cNvSpPr>
          <p:nvPr>
            <p:ph type="title"/>
          </p:nvPr>
        </p:nvSpPr>
        <p:spPr>
          <a:xfrm>
            <a:off x="539552" y="3212976"/>
            <a:ext cx="6314256" cy="1388864"/>
          </a:xfrm>
        </p:spPr>
        <p:txBody>
          <a:bodyPr/>
          <a:lstStyle/>
          <a:p>
            <a:pPr algn="ctr">
              <a:spcAft>
                <a:spcPts val="0"/>
              </a:spcAft>
            </a:pPr>
            <a:r>
              <a:rPr lang="ru-RU" sz="2400" b="1" dirty="0">
                <a:latin typeface="Times New Roman"/>
                <a:ea typeface="Times New Roman"/>
              </a:rPr>
              <a:t>ИНДИВИДУАЛЬНЫЙ  ГРУППОВОЙ</a:t>
            </a:r>
            <a:r>
              <a:rPr lang="ru-RU" sz="1800" dirty="0">
                <a:latin typeface="Times New Roman"/>
                <a:ea typeface="Times New Roman"/>
              </a:rPr>
              <a:t/>
            </a:r>
            <a:br>
              <a:rPr lang="ru-RU" sz="1800" dirty="0">
                <a:latin typeface="Times New Roman"/>
                <a:ea typeface="Times New Roman"/>
              </a:rPr>
            </a:br>
            <a:r>
              <a:rPr lang="ru-RU" sz="2400" b="1" dirty="0"/>
              <a:t>ПРОЕКТ</a:t>
            </a:r>
            <a:r>
              <a:rPr lang="ru-RU" sz="2400" dirty="0"/>
              <a:t/>
            </a:r>
            <a:br>
              <a:rPr lang="ru-RU" sz="2400" dirty="0"/>
            </a:br>
            <a:r>
              <a:rPr lang="ru-RU" sz="2400" dirty="0">
                <a:latin typeface="Times New Roman" pitchFamily="18" charset="0"/>
                <a:cs typeface="Times New Roman" pitchFamily="18" charset="0"/>
              </a:rPr>
              <a:t>Тема: «Нацизм, фашизм и их наследие»</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5042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23928" y="1719071"/>
            <a:ext cx="4864964" cy="3006073"/>
          </a:xfrm>
        </p:spPr>
        <p:txBody>
          <a:bodyPr>
            <a:normAutofit fontScale="92500" lnSpcReduction="10000"/>
          </a:bodyPr>
          <a:lstStyle/>
          <a:p>
            <a:pPr marL="617220" indent="-342900" algn="ctr">
              <a:lnSpc>
                <a:spcPct val="115000"/>
              </a:lnSpc>
            </a:pPr>
            <a:r>
              <a:rPr lang="ru-RU" b="1" dirty="0">
                <a:solidFill>
                  <a:schemeClr val="tx1"/>
                </a:solidFill>
                <a:latin typeface="Times New Roman"/>
                <a:ea typeface="Times New Roman"/>
              </a:rPr>
              <a:t>2.2</a:t>
            </a:r>
            <a:r>
              <a:rPr lang="ru-RU" b="1" dirty="0">
                <a:latin typeface="Times New Roman"/>
                <a:ea typeface="Times New Roman"/>
              </a:rPr>
              <a:t> </a:t>
            </a:r>
            <a:r>
              <a:rPr lang="ru-RU" b="1" dirty="0">
                <a:solidFill>
                  <a:srgbClr val="000000"/>
                </a:solidFill>
                <a:latin typeface="Times New Roman"/>
                <a:ea typeface="Times New Roman"/>
              </a:rPr>
              <a:t>Нюрнбергский процесс</a:t>
            </a:r>
            <a:endParaRPr lang="ru-RU" dirty="0">
              <a:latin typeface="Times New Roman"/>
              <a:ea typeface="Times New Roman"/>
            </a:endParaRPr>
          </a:p>
          <a:p>
            <a:pPr marL="45720" indent="0">
              <a:buNone/>
            </a:pPr>
            <a:r>
              <a:rPr lang="ru-RU" dirty="0">
                <a:solidFill>
                  <a:srgbClr val="000000"/>
                </a:solidFill>
                <a:latin typeface="Times New Roman" pitchFamily="18" charset="0"/>
                <a:ea typeface="Calibri"/>
                <a:cs typeface="Times New Roman" pitchFamily="18" charset="0"/>
              </a:rPr>
              <a:t>Процесс проходил в зале заседаний №600 Дворца правосудия Нюрнберга. Он начался 20 ноября 1945 года и продолжался около 11 месяцев. Состоялось 403 открытых судебных заседания. Было допрошено в общей сложности 360 свидетелей и рассмотрено порядка 200 тыс. письменных показаний.</a:t>
            </a:r>
            <a:r>
              <a:rPr lang="ru-RU" dirty="0">
                <a:solidFill>
                  <a:srgbClr val="000000"/>
                </a:solidFill>
                <a:latin typeface="Calibri"/>
                <a:ea typeface="Calibri"/>
                <a:cs typeface="Times New Roman"/>
              </a:rPr>
              <a:t> </a:t>
            </a:r>
            <a:endParaRPr lang="ru-RU" dirty="0"/>
          </a:p>
        </p:txBody>
      </p:sp>
      <p:sp>
        <p:nvSpPr>
          <p:cNvPr id="3" name="Заголовок 2"/>
          <p:cNvSpPr>
            <a:spLocks noGrp="1"/>
          </p:cNvSpPr>
          <p:nvPr>
            <p:ph type="title"/>
          </p:nvPr>
        </p:nvSpPr>
        <p:spPr/>
        <p:txBody>
          <a:bodyPr/>
          <a:lstStyle/>
          <a:p>
            <a:r>
              <a:rPr lang="en-US" sz="2400" b="1" dirty="0">
                <a:solidFill>
                  <a:prstClr val="white"/>
                </a:solidFill>
                <a:latin typeface="Times New Roman"/>
                <a:ea typeface="Times New Roman"/>
              </a:rPr>
              <a:t>II</a:t>
            </a:r>
            <a:r>
              <a:rPr lang="ru-RU" sz="2400" b="1" dirty="0">
                <a:solidFill>
                  <a:prstClr val="white"/>
                </a:solidFill>
                <a:latin typeface="Times New Roman"/>
                <a:ea typeface="Times New Roman"/>
              </a:rPr>
              <a:t>. Деятельность фашистов и нацистов во время II мировой войны</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772816"/>
            <a:ext cx="3600400" cy="2682298"/>
          </a:xfrm>
          <a:prstGeom prst="rect">
            <a:avLst/>
          </a:prstGeom>
        </p:spPr>
      </p:pic>
    </p:spTree>
    <p:extLst>
      <p:ext uri="{BB962C8B-B14F-4D97-AF65-F5344CB8AC3E}">
        <p14:creationId xmlns:p14="http://schemas.microsoft.com/office/powerpoint/2010/main" val="351504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07904" y="1719071"/>
            <a:ext cx="5080988" cy="2285993"/>
          </a:xfrm>
        </p:spPr>
        <p:txBody>
          <a:bodyPr>
            <a:normAutofit fontScale="92500" lnSpcReduction="10000"/>
          </a:bodyPr>
          <a:lstStyle/>
          <a:p>
            <a:pPr algn="ctr"/>
            <a:r>
              <a:rPr lang="ru-RU" b="1" dirty="0">
                <a:solidFill>
                  <a:schemeClr val="tx1"/>
                </a:solidFill>
                <a:latin typeface="Times New Roman"/>
                <a:ea typeface="Calibri"/>
              </a:rPr>
              <a:t>3.1 Истоки возрождения неонацизма в России и Европе в 1990 ХХ и начале  ХХ</a:t>
            </a:r>
            <a:r>
              <a:rPr lang="en-US" b="1" dirty="0">
                <a:solidFill>
                  <a:schemeClr val="tx1"/>
                </a:solidFill>
                <a:latin typeface="Times New Roman"/>
                <a:ea typeface="Calibri"/>
              </a:rPr>
              <a:t>I</a:t>
            </a:r>
            <a:r>
              <a:rPr lang="ru-RU" b="1" dirty="0">
                <a:solidFill>
                  <a:schemeClr val="tx1"/>
                </a:solidFill>
                <a:latin typeface="Times New Roman"/>
                <a:ea typeface="Calibri"/>
              </a:rPr>
              <a:t> </a:t>
            </a:r>
            <a:r>
              <a:rPr lang="ru-RU" b="1" dirty="0" smtClean="0">
                <a:solidFill>
                  <a:schemeClr val="tx1"/>
                </a:solidFill>
                <a:latin typeface="Times New Roman"/>
                <a:ea typeface="Calibri"/>
              </a:rPr>
              <a:t>века</a:t>
            </a:r>
          </a:p>
          <a:p>
            <a:pPr marL="45720" indent="0">
              <a:buNone/>
            </a:pPr>
            <a:r>
              <a:rPr lang="ru-RU" dirty="0">
                <a:solidFill>
                  <a:schemeClr val="tx1"/>
                </a:solidFill>
                <a:latin typeface="Times New Roman"/>
                <a:ea typeface="Calibri"/>
              </a:rPr>
              <a:t> Именно 90-е </a:t>
            </a:r>
            <a:r>
              <a:rPr lang="en-US" dirty="0">
                <a:solidFill>
                  <a:schemeClr val="tx1"/>
                </a:solidFill>
                <a:latin typeface="Times New Roman"/>
                <a:ea typeface="Calibri"/>
              </a:rPr>
              <a:t>XX</a:t>
            </a:r>
            <a:r>
              <a:rPr lang="ru-RU" dirty="0">
                <a:solidFill>
                  <a:schemeClr val="tx1"/>
                </a:solidFill>
                <a:latin typeface="Times New Roman"/>
                <a:ea typeface="Calibri"/>
              </a:rPr>
              <a:t> в. стали началом бурного развития неонацизма в странах Европы и бывшего СССР. Связано это в первую очередь с падением коммунистических идеалов</a:t>
            </a:r>
            <a:r>
              <a:rPr lang="ru-RU" dirty="0" smtClean="0">
                <a:solidFill>
                  <a:schemeClr val="tx1"/>
                </a:solidFill>
                <a:latin typeface="Times New Roman"/>
                <a:ea typeface="Calibri"/>
              </a:rPr>
              <a:t>.</a:t>
            </a:r>
            <a:endParaRPr lang="ru-RU" dirty="0">
              <a:solidFill>
                <a:schemeClr val="tx1"/>
              </a:solidFill>
            </a:endParaRPr>
          </a:p>
        </p:txBody>
      </p:sp>
      <p:sp>
        <p:nvSpPr>
          <p:cNvPr id="3" name="Заголовок 2"/>
          <p:cNvSpPr>
            <a:spLocks noGrp="1"/>
          </p:cNvSpPr>
          <p:nvPr>
            <p:ph type="title"/>
          </p:nvPr>
        </p:nvSpPr>
        <p:spPr/>
        <p:txBody>
          <a:bodyPr/>
          <a:lstStyle/>
          <a:p>
            <a:pPr>
              <a:tabLst>
                <a:tab pos="1009650" algn="l"/>
              </a:tabLst>
            </a:pPr>
            <a:r>
              <a:rPr lang="en-US" sz="2800" b="1" dirty="0">
                <a:latin typeface="Times New Roman"/>
              </a:rPr>
              <a:t>III</a:t>
            </a:r>
            <a:r>
              <a:rPr lang="ru-RU" sz="2800" b="1" dirty="0">
                <a:latin typeface="Times New Roman"/>
              </a:rPr>
              <a:t>. Проявление идеологий фашизма и нацизма в настоящее время </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72816"/>
            <a:ext cx="3195828" cy="2235708"/>
          </a:xfrm>
          <a:prstGeom prst="rect">
            <a:avLst/>
          </a:prstGeom>
        </p:spPr>
      </p:pic>
      <p:sp>
        <p:nvSpPr>
          <p:cNvPr id="5" name="TextBox 4"/>
          <p:cNvSpPr txBox="1"/>
          <p:nvPr/>
        </p:nvSpPr>
        <p:spPr>
          <a:xfrm>
            <a:off x="323528" y="4221088"/>
            <a:ext cx="4320480" cy="2031325"/>
          </a:xfrm>
          <a:prstGeom prst="rect">
            <a:avLst/>
          </a:prstGeom>
          <a:noFill/>
        </p:spPr>
        <p:txBody>
          <a:bodyPr wrap="square" rtlCol="0">
            <a:spAutoFit/>
          </a:bodyPr>
          <a:lstStyle/>
          <a:p>
            <a:r>
              <a:rPr lang="ru-RU" dirty="0">
                <a:solidFill>
                  <a:srgbClr val="000000"/>
                </a:solidFill>
                <a:latin typeface="Times New Roman"/>
                <a:ea typeface="Calibri"/>
              </a:rPr>
              <a:t>Вступление в ряды скинхедов казалось молодым людям некой романтикой, наполненной высокими целями. Свою отрицательную роль сыграла и война в Чечне. Вследствие этого движение стало более заметным, а его действия – более жестокими.</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026392"/>
            <a:ext cx="4192534" cy="2515520"/>
          </a:xfrm>
          <a:prstGeom prst="rect">
            <a:avLst/>
          </a:prstGeom>
        </p:spPr>
      </p:pic>
    </p:spTree>
    <p:extLst>
      <p:ext uri="{BB962C8B-B14F-4D97-AF65-F5344CB8AC3E}">
        <p14:creationId xmlns:p14="http://schemas.microsoft.com/office/powerpoint/2010/main" val="118607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91134" y="1721252"/>
            <a:ext cx="4649145" cy="2952328"/>
          </a:xfrm>
        </p:spPr>
        <p:txBody>
          <a:bodyPr>
            <a:normAutofit fontScale="92500" lnSpcReduction="20000"/>
          </a:bodyPr>
          <a:lstStyle/>
          <a:p>
            <a:pPr indent="450215" algn="ctr"/>
            <a:r>
              <a:rPr lang="ru-RU" b="1" dirty="0">
                <a:solidFill>
                  <a:schemeClr val="tx1"/>
                </a:solidFill>
                <a:latin typeface="Times New Roman"/>
              </a:rPr>
              <a:t>3.2 События на Украине</a:t>
            </a:r>
            <a:endParaRPr lang="ru-RU" dirty="0">
              <a:solidFill>
                <a:schemeClr val="tx1"/>
              </a:solidFill>
            </a:endParaRPr>
          </a:p>
          <a:p>
            <a:pPr marL="45720" indent="0">
              <a:buNone/>
            </a:pPr>
            <a:r>
              <a:rPr lang="ru-RU" dirty="0">
                <a:solidFill>
                  <a:srgbClr val="180701"/>
                </a:solidFill>
                <a:latin typeface="Times New Roman"/>
                <a:ea typeface="Times New Roman"/>
              </a:rPr>
              <a:t>С момента распада СССР Украина взяла курс на разрыв отношений с Россией</a:t>
            </a:r>
            <a:r>
              <a:rPr lang="ru-RU" dirty="0" smtClean="0">
                <a:solidFill>
                  <a:srgbClr val="180701"/>
                </a:solidFill>
                <a:latin typeface="Times New Roman"/>
                <a:ea typeface="Times New Roman"/>
              </a:rPr>
              <a:t>. </a:t>
            </a:r>
            <a:r>
              <a:rPr lang="ru-RU" dirty="0">
                <a:solidFill>
                  <a:srgbClr val="180701"/>
                </a:solidFill>
                <a:latin typeface="Times New Roman"/>
                <a:ea typeface="Times New Roman"/>
              </a:rPr>
              <a:t>С 2014 года русофобия превратилась в открытый </a:t>
            </a:r>
            <a:r>
              <a:rPr lang="ru-RU" dirty="0" smtClean="0">
                <a:solidFill>
                  <a:srgbClr val="180701"/>
                </a:solidFill>
                <a:latin typeface="Times New Roman"/>
                <a:ea typeface="Times New Roman"/>
              </a:rPr>
              <a:t>нацизм. </a:t>
            </a:r>
            <a:r>
              <a:rPr lang="ru-RU" dirty="0">
                <a:solidFill>
                  <a:srgbClr val="180701"/>
                </a:solidFill>
                <a:latin typeface="Times New Roman"/>
                <a:ea typeface="Times New Roman"/>
              </a:rPr>
              <a:t>Нацизм проник в школы и детские сады. Детей учили, что </a:t>
            </a:r>
            <a:r>
              <a:rPr lang="ru-RU" dirty="0" err="1">
                <a:solidFill>
                  <a:srgbClr val="180701"/>
                </a:solidFill>
                <a:latin typeface="Times New Roman"/>
                <a:ea typeface="Times New Roman"/>
              </a:rPr>
              <a:t>Бандера</a:t>
            </a:r>
            <a:r>
              <a:rPr lang="ru-RU" dirty="0">
                <a:solidFill>
                  <a:srgbClr val="180701"/>
                </a:solidFill>
                <a:latin typeface="Times New Roman"/>
                <a:ea typeface="Times New Roman"/>
              </a:rPr>
              <a:t>, учинивший Волынскую резню, в которой погибло до 50 тысяч поляков, — национальный герой Украины.</a:t>
            </a:r>
            <a:endParaRPr lang="ru-RU" dirty="0"/>
          </a:p>
        </p:txBody>
      </p:sp>
      <p:sp>
        <p:nvSpPr>
          <p:cNvPr id="3" name="Заголовок 2"/>
          <p:cNvSpPr>
            <a:spLocks noGrp="1"/>
          </p:cNvSpPr>
          <p:nvPr>
            <p:ph type="title"/>
          </p:nvPr>
        </p:nvSpPr>
        <p:spPr/>
        <p:txBody>
          <a:bodyPr/>
          <a:lstStyle/>
          <a:p>
            <a:r>
              <a:rPr lang="en-US" sz="2800" b="1" dirty="0">
                <a:solidFill>
                  <a:prstClr val="white"/>
                </a:solidFill>
                <a:latin typeface="Times New Roman"/>
              </a:rPr>
              <a:t>III</a:t>
            </a:r>
            <a:r>
              <a:rPr lang="ru-RU" sz="2800" b="1" dirty="0">
                <a:solidFill>
                  <a:prstClr val="white"/>
                </a:solidFill>
                <a:latin typeface="Times New Roman"/>
              </a:rPr>
              <a:t>. Проявление идеологий фашизма и нацизма в настоящее время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44824"/>
            <a:ext cx="3967606" cy="2836218"/>
          </a:xfrm>
          <a:prstGeom prst="rect">
            <a:avLst/>
          </a:prstGeom>
        </p:spPr>
      </p:pic>
      <p:sp>
        <p:nvSpPr>
          <p:cNvPr id="5" name="TextBox 4"/>
          <p:cNvSpPr txBox="1"/>
          <p:nvPr/>
        </p:nvSpPr>
        <p:spPr>
          <a:xfrm>
            <a:off x="147091" y="4797152"/>
            <a:ext cx="4320480" cy="1754326"/>
          </a:xfrm>
          <a:prstGeom prst="rect">
            <a:avLst/>
          </a:prstGeom>
          <a:noFill/>
        </p:spPr>
        <p:txBody>
          <a:bodyPr wrap="square" rtlCol="0">
            <a:spAutoFit/>
          </a:bodyPr>
          <a:lstStyle/>
          <a:p>
            <a:pPr indent="450215" algn="just">
              <a:spcAft>
                <a:spcPts val="600"/>
              </a:spcAft>
            </a:pPr>
            <a:r>
              <a:rPr lang="ru-RU" dirty="0">
                <a:solidFill>
                  <a:srgbClr val="000000"/>
                </a:solidFill>
                <a:latin typeface="Times New Roman"/>
              </a:rPr>
              <a:t>Сегодня на Украине, которая всегда была братским для России государством – молодежи прививается чувство ненависти</a:t>
            </a:r>
            <a:r>
              <a:rPr lang="ru-RU" sz="1200" dirty="0">
                <a:solidFill>
                  <a:srgbClr val="000000"/>
                </a:solidFill>
                <a:latin typeface="Arial"/>
              </a:rPr>
              <a:t> </a:t>
            </a:r>
            <a:r>
              <a:rPr lang="ru-RU" dirty="0">
                <a:solidFill>
                  <a:srgbClr val="000000"/>
                </a:solidFill>
                <a:latin typeface="Times New Roman"/>
              </a:rPr>
              <a:t>к России, из государства Россия искусственно формируется образ врага, образ агрессора.</a:t>
            </a:r>
            <a:endParaRPr lang="ru-RU" dirty="0">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437112"/>
            <a:ext cx="3960440" cy="2114366"/>
          </a:xfrm>
          <a:prstGeom prst="rect">
            <a:avLst/>
          </a:prstGeom>
        </p:spPr>
      </p:pic>
    </p:spTree>
    <p:extLst>
      <p:ext uri="{BB962C8B-B14F-4D97-AF65-F5344CB8AC3E}">
        <p14:creationId xmlns:p14="http://schemas.microsoft.com/office/powerpoint/2010/main" val="176051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83968" y="1700808"/>
            <a:ext cx="4519461" cy="2376264"/>
          </a:xfrm>
        </p:spPr>
        <p:txBody>
          <a:bodyPr>
            <a:normAutofit fontScale="85000" lnSpcReduction="10000"/>
          </a:bodyPr>
          <a:lstStyle/>
          <a:p>
            <a:pPr algn="ctr"/>
            <a:r>
              <a:rPr lang="ru-RU" b="1" dirty="0">
                <a:solidFill>
                  <a:schemeClr val="tx1"/>
                </a:solidFill>
                <a:latin typeface="Times New Roman"/>
                <a:ea typeface="Calibri"/>
              </a:rPr>
              <a:t>3.3 Специальная военная операция России на </a:t>
            </a:r>
            <a:r>
              <a:rPr lang="ru-RU" b="1" dirty="0" smtClean="0">
                <a:solidFill>
                  <a:schemeClr val="tx1"/>
                </a:solidFill>
                <a:latin typeface="Times New Roman"/>
                <a:ea typeface="Calibri"/>
              </a:rPr>
              <a:t>Украине</a:t>
            </a:r>
          </a:p>
          <a:p>
            <a:pPr marL="45720" indent="0">
              <a:buNone/>
            </a:pPr>
            <a:r>
              <a:rPr lang="ru-RU" b="1" dirty="0">
                <a:solidFill>
                  <a:srgbClr val="000000"/>
                </a:solidFill>
                <a:latin typeface="Times New Roman"/>
                <a:ea typeface="Times New Roman"/>
              </a:rPr>
              <a:t>	</a:t>
            </a:r>
            <a:r>
              <a:rPr lang="ru-RU" dirty="0" smtClean="0">
                <a:solidFill>
                  <a:srgbClr val="000000"/>
                </a:solidFill>
                <a:latin typeface="Times New Roman"/>
                <a:ea typeface="Times New Roman"/>
              </a:rPr>
              <a:t>В </a:t>
            </a:r>
            <a:r>
              <a:rPr lang="ru-RU" dirty="0">
                <a:solidFill>
                  <a:srgbClr val="000000"/>
                </a:solidFill>
                <a:latin typeface="Times New Roman"/>
                <a:ea typeface="Times New Roman"/>
              </a:rPr>
              <a:t>2014 году в Киеве совершился </a:t>
            </a:r>
            <a:r>
              <a:rPr lang="ru-RU" dirty="0" err="1">
                <a:solidFill>
                  <a:srgbClr val="000000"/>
                </a:solidFill>
                <a:latin typeface="Times New Roman"/>
                <a:ea typeface="Times New Roman"/>
              </a:rPr>
              <a:t>госпереворот</a:t>
            </a:r>
            <a:r>
              <a:rPr lang="ru-RU" dirty="0">
                <a:solidFill>
                  <a:srgbClr val="000000"/>
                </a:solidFill>
                <a:latin typeface="Times New Roman"/>
                <a:ea typeface="Times New Roman"/>
              </a:rPr>
              <a:t> под нацистскими флагами и лозунгами. С тех пор на протяжении 8 лет новые власти Украины планомерно уничтожали русскоязычное население и русскую идентичность. </a:t>
            </a:r>
            <a:endParaRPr lang="ru-RU" dirty="0"/>
          </a:p>
          <a:p>
            <a:pPr marL="45720" indent="0">
              <a:buNone/>
            </a:pPr>
            <a:endParaRPr lang="ru-RU" dirty="0"/>
          </a:p>
        </p:txBody>
      </p:sp>
      <p:sp>
        <p:nvSpPr>
          <p:cNvPr id="3" name="Заголовок 2"/>
          <p:cNvSpPr>
            <a:spLocks noGrp="1"/>
          </p:cNvSpPr>
          <p:nvPr>
            <p:ph type="title"/>
          </p:nvPr>
        </p:nvSpPr>
        <p:spPr/>
        <p:txBody>
          <a:bodyPr/>
          <a:lstStyle/>
          <a:p>
            <a:r>
              <a:rPr lang="en-US" sz="2800" b="1" dirty="0">
                <a:solidFill>
                  <a:prstClr val="white"/>
                </a:solidFill>
                <a:latin typeface="Times New Roman"/>
              </a:rPr>
              <a:t>III</a:t>
            </a:r>
            <a:r>
              <a:rPr lang="ru-RU" sz="2800" b="1" dirty="0">
                <a:solidFill>
                  <a:prstClr val="white"/>
                </a:solidFill>
                <a:latin typeface="Times New Roman"/>
              </a:rPr>
              <a:t>. Проявление идеологий фашизма и нацизма в настоящее время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44824"/>
            <a:ext cx="3871972" cy="2389733"/>
          </a:xfrm>
          <a:prstGeom prst="rect">
            <a:avLst/>
          </a:prstGeom>
        </p:spPr>
      </p:pic>
      <p:sp>
        <p:nvSpPr>
          <p:cNvPr id="5" name="TextBox 4"/>
          <p:cNvSpPr txBox="1"/>
          <p:nvPr/>
        </p:nvSpPr>
        <p:spPr>
          <a:xfrm>
            <a:off x="350702" y="4509120"/>
            <a:ext cx="3645233" cy="1477328"/>
          </a:xfrm>
          <a:prstGeom prst="rect">
            <a:avLst/>
          </a:prstGeom>
          <a:noFill/>
        </p:spPr>
        <p:txBody>
          <a:bodyPr wrap="square" rtlCol="0">
            <a:spAutoFit/>
          </a:bodyPr>
          <a:lstStyle/>
          <a:p>
            <a:r>
              <a:rPr lang="ru-RU" dirty="0">
                <a:solidFill>
                  <a:srgbClr val="000000"/>
                </a:solidFill>
                <a:latin typeface="Times New Roman"/>
                <a:ea typeface="Calibri"/>
              </a:rPr>
              <a:t>В таких условиях, как заявил Президент Путин В.В., России просто не оставили выбора, вопрос начала конфликта на Украине был только вопросом времени.</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4018079"/>
            <a:ext cx="4231391" cy="2459410"/>
          </a:xfrm>
          <a:prstGeom prst="rect">
            <a:avLst/>
          </a:prstGeom>
        </p:spPr>
      </p:pic>
    </p:spTree>
    <p:extLst>
      <p:ext uri="{BB962C8B-B14F-4D97-AF65-F5344CB8AC3E}">
        <p14:creationId xmlns:p14="http://schemas.microsoft.com/office/powerpoint/2010/main" val="1803342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11960" y="1719071"/>
            <a:ext cx="4576932" cy="2358001"/>
          </a:xfrm>
        </p:spPr>
        <p:txBody>
          <a:bodyPr>
            <a:normAutofit fontScale="85000" lnSpcReduction="10000"/>
          </a:bodyPr>
          <a:lstStyle/>
          <a:p>
            <a:pPr algn="ctr"/>
            <a:r>
              <a:rPr lang="ru-RU" b="1" dirty="0">
                <a:solidFill>
                  <a:srgbClr val="000000"/>
                </a:solidFill>
                <a:latin typeface="Times New Roman" pitchFamily="18" charset="0"/>
                <a:ea typeface="Calibri"/>
                <a:cs typeface="Times New Roman" pitchFamily="18" charset="0"/>
              </a:rPr>
              <a:t>Атака на территориальную целостность России</a:t>
            </a:r>
            <a:r>
              <a:rPr lang="ru-RU" b="1" dirty="0" smtClean="0">
                <a:solidFill>
                  <a:srgbClr val="000000"/>
                </a:solidFill>
                <a:latin typeface="Times New Roman" pitchFamily="18" charset="0"/>
                <a:ea typeface="Calibri"/>
                <a:cs typeface="Times New Roman" pitchFamily="18" charset="0"/>
              </a:rPr>
              <a:t>.</a:t>
            </a:r>
          </a:p>
          <a:p>
            <a:pPr marL="45720" indent="0">
              <a:buNone/>
            </a:pPr>
            <a:r>
              <a:rPr lang="ru-RU" dirty="0">
                <a:solidFill>
                  <a:srgbClr val="000000"/>
                </a:solidFill>
                <a:latin typeface="Times New Roman"/>
                <a:ea typeface="Calibri"/>
              </a:rPr>
              <a:t>19 февраля 2022 года, два реактивных снаряда упали на территории Тарасовского района Ростовской области. А 21 февраля выпущенным с Украины снарядом был уничтожен российский пункт несения службы пограничных нарядов.</a:t>
            </a:r>
            <a:endParaRPr lang="ru-RU" dirty="0"/>
          </a:p>
        </p:txBody>
      </p:sp>
      <p:sp>
        <p:nvSpPr>
          <p:cNvPr id="3" name="Заголовок 2"/>
          <p:cNvSpPr>
            <a:spLocks noGrp="1"/>
          </p:cNvSpPr>
          <p:nvPr>
            <p:ph type="title"/>
          </p:nvPr>
        </p:nvSpPr>
        <p:spPr/>
        <p:txBody>
          <a:bodyPr/>
          <a:lstStyle/>
          <a:p>
            <a:r>
              <a:rPr lang="en-US" sz="2800" b="1" dirty="0">
                <a:solidFill>
                  <a:prstClr val="white"/>
                </a:solidFill>
                <a:latin typeface="Times New Roman"/>
              </a:rPr>
              <a:t>III</a:t>
            </a:r>
            <a:r>
              <a:rPr lang="ru-RU" sz="2800" b="1" dirty="0">
                <a:solidFill>
                  <a:prstClr val="white"/>
                </a:solidFill>
                <a:latin typeface="Times New Roman"/>
              </a:rPr>
              <a:t>. Проявление идеологий фашизма и нацизма в настоящее время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44824"/>
            <a:ext cx="3749174" cy="2232248"/>
          </a:xfrm>
          <a:prstGeom prst="rect">
            <a:avLst/>
          </a:prstGeom>
        </p:spPr>
      </p:pic>
      <p:sp>
        <p:nvSpPr>
          <p:cNvPr id="5" name="TextBox 4"/>
          <p:cNvSpPr txBox="1"/>
          <p:nvPr/>
        </p:nvSpPr>
        <p:spPr>
          <a:xfrm>
            <a:off x="323528" y="4077072"/>
            <a:ext cx="4822335" cy="2585323"/>
          </a:xfrm>
          <a:prstGeom prst="rect">
            <a:avLst/>
          </a:prstGeom>
          <a:noFill/>
        </p:spPr>
        <p:txBody>
          <a:bodyPr wrap="square" rtlCol="0">
            <a:spAutoFit/>
          </a:bodyPr>
          <a:lstStyle/>
          <a:p>
            <a:r>
              <a:rPr lang="ru-RU" dirty="0">
                <a:solidFill>
                  <a:srgbClr val="000000"/>
                </a:solidFill>
                <a:latin typeface="Times New Roman"/>
                <a:ea typeface="Calibri"/>
              </a:rPr>
              <a:t>21 февраля 2022 года Президент РФ Владимир Путин подписал указ о признании ДНР и ЛНР независимыми государствами, он объяснил это отказом Украины выполнять Минские соглашения</a:t>
            </a:r>
            <a:r>
              <a:rPr lang="ru-RU" dirty="0" smtClean="0">
                <a:solidFill>
                  <a:srgbClr val="000000"/>
                </a:solidFill>
                <a:latin typeface="Times New Roman"/>
                <a:ea typeface="Calibri"/>
              </a:rPr>
              <a:t>.</a:t>
            </a:r>
            <a:r>
              <a:rPr lang="ru-RU" dirty="0">
                <a:solidFill>
                  <a:srgbClr val="000000"/>
                </a:solidFill>
                <a:latin typeface="Times New Roman"/>
                <a:ea typeface="Calibri"/>
              </a:rPr>
              <a:t> 24 февраля 2022 года Президент России Владимир Путин выступил с обращением к нации, в котором объявил о начале специальной военной операции в Донбассе.</a:t>
            </a:r>
            <a:r>
              <a:rPr lang="ru-RU" dirty="0" smtClean="0">
                <a:solidFill>
                  <a:srgbClr val="000000"/>
                </a:solidFill>
                <a:latin typeface="Times New Roman"/>
                <a:ea typeface="Calibri"/>
              </a:rPr>
              <a:t> </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1563" y="4153006"/>
            <a:ext cx="3514894" cy="2258319"/>
          </a:xfrm>
          <a:prstGeom prst="rect">
            <a:avLst/>
          </a:prstGeom>
        </p:spPr>
      </p:pic>
    </p:spTree>
    <p:extLst>
      <p:ext uri="{BB962C8B-B14F-4D97-AF65-F5344CB8AC3E}">
        <p14:creationId xmlns:p14="http://schemas.microsoft.com/office/powerpoint/2010/main" val="335520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39952" y="1719071"/>
            <a:ext cx="4648940" cy="2718041"/>
          </a:xfrm>
        </p:spPr>
        <p:txBody>
          <a:bodyPr>
            <a:normAutofit fontScale="92500" lnSpcReduction="20000"/>
          </a:bodyPr>
          <a:lstStyle/>
          <a:p>
            <a:r>
              <a:rPr lang="ru-RU" dirty="0">
                <a:solidFill>
                  <a:schemeClr val="tx1"/>
                </a:solidFill>
                <a:latin typeface="Times New Roman" pitchFamily="18" charset="0"/>
                <a:ea typeface="Calibri"/>
                <a:cs typeface="Times New Roman" pitchFamily="18" charset="0"/>
              </a:rPr>
              <a:t>Война.… Сколько горя она приносит всему человечеству, всему живому! Во время Второй мировой войны погибло во много раз больше людей, чем за все предыдущие войны, вместе взятые. Только народ нашей страны потерял убитыми около 30 миллионов человек. Жестокость нацизма не жалела никого, даже детей.</a:t>
            </a:r>
            <a:endParaRPr lang="ru-RU"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pPr indent="449580"/>
            <a:r>
              <a:rPr lang="en-US" b="1" dirty="0">
                <a:latin typeface="Times New Roman"/>
              </a:rPr>
              <a:t>IV</a:t>
            </a:r>
            <a:r>
              <a:rPr lang="ru-RU" b="1" dirty="0">
                <a:latin typeface="Times New Roman"/>
              </a:rPr>
              <a:t>. </a:t>
            </a:r>
            <a:r>
              <a:rPr lang="ru-RU" b="1" dirty="0" smtClean="0">
                <a:latin typeface="Times New Roman"/>
              </a:rPr>
              <a:t>Заключение</a:t>
            </a:r>
            <a:endParaRPr lang="ru-RU" dirty="0"/>
          </a:p>
        </p:txBody>
      </p:sp>
      <p:sp>
        <p:nvSpPr>
          <p:cNvPr id="4" name="TextBox 3"/>
          <p:cNvSpPr txBox="1"/>
          <p:nvPr/>
        </p:nvSpPr>
        <p:spPr>
          <a:xfrm>
            <a:off x="152516" y="4221088"/>
            <a:ext cx="4896544" cy="2308324"/>
          </a:xfrm>
          <a:prstGeom prst="rect">
            <a:avLst/>
          </a:prstGeom>
          <a:noFill/>
        </p:spPr>
        <p:txBody>
          <a:bodyPr wrap="square" rtlCol="0">
            <a:spAutoFit/>
          </a:bodyPr>
          <a:lstStyle/>
          <a:p>
            <a:r>
              <a:rPr lang="ru-RU" dirty="0">
                <a:solidFill>
                  <a:srgbClr val="454545"/>
                </a:solidFill>
                <a:latin typeface="Times New Roman"/>
                <a:ea typeface="Calibri"/>
              </a:rPr>
              <a:t> </a:t>
            </a:r>
            <a:r>
              <a:rPr lang="ru-RU" dirty="0">
                <a:latin typeface="Times New Roman"/>
                <a:ea typeface="Calibri"/>
              </a:rPr>
              <a:t>Наша страна вновь встала на защиту человечества от фашизма и нацизма. Наши воины в настоящее время защищают то знамя победы, знамя правды, которое подняли наши прадеды и деды. Мы должны понимать, что мы – будущее страны, и на нас лежит огромная ответственность по сохранению этой правды, потому что не будет этой правды – не будет нас"</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1" y="1792294"/>
            <a:ext cx="3923928" cy="242751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219809"/>
            <a:ext cx="3352800" cy="2300607"/>
          </a:xfrm>
          <a:prstGeom prst="rect">
            <a:avLst/>
          </a:prstGeom>
        </p:spPr>
      </p:pic>
    </p:spTree>
    <p:extLst>
      <p:ext uri="{BB962C8B-B14F-4D97-AF65-F5344CB8AC3E}">
        <p14:creationId xmlns:p14="http://schemas.microsoft.com/office/powerpoint/2010/main" val="2989024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395536" y="2924944"/>
            <a:ext cx="8381260" cy="1054394"/>
          </a:xfrm>
        </p:spPr>
        <p:txBody>
          <a:bodyPr/>
          <a:lstStyle/>
          <a:p>
            <a:r>
              <a:rPr lang="ru-RU" dirty="0" smtClean="0">
                <a:solidFill>
                  <a:schemeClr val="tx1"/>
                </a:solidFill>
              </a:rPr>
              <a:t>Спасибо за внимание</a:t>
            </a:r>
            <a:endParaRPr lang="ru-RU" dirty="0">
              <a:solidFill>
                <a:schemeClr val="tx1"/>
              </a:solidFill>
            </a:endParaRPr>
          </a:p>
        </p:txBody>
      </p:sp>
    </p:spTree>
    <p:extLst>
      <p:ext uri="{BB962C8B-B14F-4D97-AF65-F5344CB8AC3E}">
        <p14:creationId xmlns:p14="http://schemas.microsoft.com/office/powerpoint/2010/main" val="248754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algn="just" fontAlgn="base">
              <a:spcAft>
                <a:spcPts val="0"/>
              </a:spcAft>
            </a:pPr>
            <a:r>
              <a:rPr lang="ru-RU" b="1" dirty="0">
                <a:solidFill>
                  <a:srgbClr val="000000"/>
                </a:solidFill>
                <a:latin typeface="Times New Roman"/>
              </a:rPr>
              <a:t>Цель работы:</a:t>
            </a:r>
            <a:r>
              <a:rPr lang="ru-RU" dirty="0">
                <a:solidFill>
                  <a:srgbClr val="000000"/>
                </a:solidFill>
                <a:latin typeface="Times New Roman"/>
              </a:rPr>
              <a:t> Показать опасность идей фашизма и нацизма для общества в прошлом и настоящем. Изучение трагических страниц истории Великой Отечественной войны. Воспитание у подрастающего поколения активной </a:t>
            </a:r>
            <a:endParaRPr lang="ru-RU" dirty="0"/>
          </a:p>
          <a:p>
            <a:pPr algn="just"/>
            <a:r>
              <a:rPr lang="ru-RU" b="1" dirty="0">
                <a:solidFill>
                  <a:srgbClr val="000000"/>
                </a:solidFill>
                <a:latin typeface="Times New Roman"/>
                <a:ea typeface="Times New Roman"/>
              </a:rPr>
              <a:t>Задачи проекта:</a:t>
            </a:r>
            <a:endParaRPr lang="ru-RU" dirty="0"/>
          </a:p>
          <a:p>
            <a:pPr algn="just"/>
            <a:r>
              <a:rPr lang="ru-RU" dirty="0">
                <a:solidFill>
                  <a:srgbClr val="000000"/>
                </a:solidFill>
                <a:latin typeface="Times New Roman"/>
                <a:ea typeface="Times New Roman"/>
              </a:rPr>
              <a:t>1.   Выяснить, что такое фашизм и нацизм.</a:t>
            </a:r>
            <a:endParaRPr lang="ru-RU" dirty="0"/>
          </a:p>
          <a:p>
            <a:pPr algn="just"/>
            <a:r>
              <a:rPr lang="ru-RU" dirty="0">
                <a:solidFill>
                  <a:srgbClr val="000000"/>
                </a:solidFill>
                <a:latin typeface="Times New Roman"/>
                <a:ea typeface="Times New Roman"/>
              </a:rPr>
              <a:t>2. На конкретных примерах из истории Великой Отечественной войны показать воплощение идей нацизма.</a:t>
            </a:r>
            <a:endParaRPr lang="ru-RU" dirty="0"/>
          </a:p>
          <a:p>
            <a:pPr algn="just"/>
            <a:r>
              <a:rPr lang="ru-RU" dirty="0">
                <a:solidFill>
                  <a:srgbClr val="000000"/>
                </a:solidFill>
                <a:latin typeface="Times New Roman"/>
                <a:ea typeface="Times New Roman"/>
              </a:rPr>
              <a:t>3. Сформировать вывод  о том, каким образом нацизм и фашизм повлияли на современное общество.</a:t>
            </a:r>
            <a:endParaRPr lang="ru-RU" dirty="0"/>
          </a:p>
          <a:p>
            <a:pPr algn="just">
              <a:spcAft>
                <a:spcPts val="750"/>
              </a:spcAft>
            </a:pPr>
            <a:r>
              <a:rPr lang="ru-RU" dirty="0">
                <a:solidFill>
                  <a:srgbClr val="000000"/>
                </a:solidFill>
                <a:latin typeface="Times New Roman"/>
                <a:ea typeface="Times New Roman"/>
              </a:rPr>
              <a:t>4.  Сделать выводы значимости знания истории для формирования у будущих поколений мировоззрения, основанного на общечеловеческих ценностях.</a:t>
            </a:r>
            <a:endParaRPr lang="ru-RU" dirty="0"/>
          </a:p>
          <a:p>
            <a:r>
              <a:rPr lang="ru-RU" dirty="0">
                <a:solidFill>
                  <a:srgbClr val="000000"/>
                </a:solidFill>
                <a:latin typeface="Times New Roman"/>
                <a:ea typeface="Times New Roman"/>
              </a:rPr>
              <a:t>5.  Сделать бинго на данную тему.</a:t>
            </a:r>
            <a:endParaRPr lang="ru-RU" dirty="0"/>
          </a:p>
        </p:txBody>
      </p:sp>
      <p:sp>
        <p:nvSpPr>
          <p:cNvPr id="2" name="Заголовок 1"/>
          <p:cNvSpPr>
            <a:spLocks noGrp="1"/>
          </p:cNvSpPr>
          <p:nvPr>
            <p:ph type="title"/>
          </p:nvPr>
        </p:nvSpPr>
        <p:spPr/>
        <p:txBody>
          <a:bodyPr/>
          <a:lstStyle/>
          <a:p>
            <a:pPr>
              <a:lnSpc>
                <a:spcPct val="115000"/>
              </a:lnSpc>
              <a:spcAft>
                <a:spcPts val="1000"/>
              </a:spcAft>
            </a:pPr>
            <a:r>
              <a:rPr lang="ru-RU" b="1" dirty="0" smtClean="0">
                <a:latin typeface="Times New Roman"/>
                <a:ea typeface="Calibri"/>
                <a:cs typeface="Times New Roman"/>
              </a:rPr>
              <a:t>Введение</a:t>
            </a:r>
            <a:endParaRPr lang="ru-RU" dirty="0"/>
          </a:p>
        </p:txBody>
      </p:sp>
    </p:spTree>
    <p:extLst>
      <p:ext uri="{BB962C8B-B14F-4D97-AF65-F5344CB8AC3E}">
        <p14:creationId xmlns:p14="http://schemas.microsoft.com/office/powerpoint/2010/main" val="109794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67944" y="1531077"/>
            <a:ext cx="5076056" cy="2736302"/>
          </a:xfrm>
        </p:spPr>
        <p:txBody>
          <a:bodyPr>
            <a:normAutofit fontScale="85000" lnSpcReduction="10000"/>
          </a:bodyPr>
          <a:lstStyle/>
          <a:p>
            <a:pPr indent="-270510" algn="ctr">
              <a:lnSpc>
                <a:spcPct val="115000"/>
              </a:lnSpc>
              <a:spcAft>
                <a:spcPts val="0"/>
              </a:spcAft>
            </a:pPr>
            <a:r>
              <a:rPr lang="ru-RU" b="1" dirty="0">
                <a:solidFill>
                  <a:schemeClr val="tx1"/>
                </a:solidFill>
                <a:latin typeface="Times New Roman"/>
                <a:ea typeface="Calibri"/>
                <a:cs typeface="Times New Roman"/>
              </a:rPr>
              <a:t>1.1 Возникновение фашистского движения в Италии</a:t>
            </a:r>
            <a:endParaRPr lang="ru-RU" sz="1800" dirty="0">
              <a:solidFill>
                <a:schemeClr val="tx1"/>
              </a:solidFill>
              <a:latin typeface="Calibri"/>
              <a:ea typeface="Calibri"/>
              <a:cs typeface="Times New Roman"/>
            </a:endParaRPr>
          </a:p>
          <a:p>
            <a:pPr marL="45720" indent="0">
              <a:buNone/>
            </a:pPr>
            <a:r>
              <a:rPr lang="ru-RU" b="1" dirty="0">
                <a:solidFill>
                  <a:srgbClr val="333333"/>
                </a:solidFill>
                <a:latin typeface="Times New Roman" pitchFamily="18" charset="0"/>
                <a:ea typeface="Calibri"/>
                <a:cs typeface="Times New Roman" pitchFamily="18" charset="0"/>
              </a:rPr>
              <a:t> С марта 1919 г. в Италии стали создаваться «</a:t>
            </a:r>
            <a:r>
              <a:rPr lang="ru-RU" b="1" dirty="0" err="1">
                <a:solidFill>
                  <a:srgbClr val="333333"/>
                </a:solidFill>
                <a:latin typeface="Times New Roman" pitchFamily="18" charset="0"/>
                <a:ea typeface="Calibri"/>
                <a:cs typeface="Times New Roman" pitchFamily="18" charset="0"/>
              </a:rPr>
              <a:t>Фаши</a:t>
            </a:r>
            <a:r>
              <a:rPr lang="ru-RU" b="1" dirty="0">
                <a:solidFill>
                  <a:srgbClr val="333333"/>
                </a:solidFill>
                <a:latin typeface="Times New Roman" pitchFamily="18" charset="0"/>
                <a:ea typeface="Calibri"/>
                <a:cs typeface="Times New Roman" pitchFamily="18" charset="0"/>
              </a:rPr>
              <a:t> </a:t>
            </a:r>
            <a:r>
              <a:rPr lang="ru-RU" b="1" dirty="0" err="1">
                <a:solidFill>
                  <a:srgbClr val="333333"/>
                </a:solidFill>
                <a:latin typeface="Times New Roman" pitchFamily="18" charset="0"/>
                <a:ea typeface="Calibri"/>
                <a:cs typeface="Times New Roman" pitchFamily="18" charset="0"/>
              </a:rPr>
              <a:t>ди</a:t>
            </a:r>
            <a:r>
              <a:rPr lang="ru-RU" b="1" dirty="0">
                <a:solidFill>
                  <a:srgbClr val="333333"/>
                </a:solidFill>
                <a:latin typeface="Times New Roman" pitchFamily="18" charset="0"/>
                <a:ea typeface="Calibri"/>
                <a:cs typeface="Times New Roman" pitchFamily="18" charset="0"/>
              </a:rPr>
              <a:t> </a:t>
            </a:r>
            <a:r>
              <a:rPr lang="ru-RU" b="1" dirty="0" err="1">
                <a:solidFill>
                  <a:srgbClr val="333333"/>
                </a:solidFill>
                <a:latin typeface="Times New Roman" pitchFamily="18" charset="0"/>
                <a:ea typeface="Calibri"/>
                <a:cs typeface="Times New Roman" pitchFamily="18" charset="0"/>
              </a:rPr>
              <a:t>комбаттименто</a:t>
            </a:r>
            <a:r>
              <a:rPr lang="ru-RU" b="1" dirty="0">
                <a:solidFill>
                  <a:srgbClr val="333333"/>
                </a:solidFill>
                <a:latin typeface="Times New Roman" pitchFamily="18" charset="0"/>
                <a:ea typeface="Calibri"/>
                <a:cs typeface="Times New Roman" pitchFamily="18" charset="0"/>
              </a:rPr>
              <a:t>» («</a:t>
            </a:r>
            <a:r>
              <a:rPr lang="ru-RU" b="1" dirty="0" err="1">
                <a:solidFill>
                  <a:srgbClr val="333333"/>
                </a:solidFill>
                <a:latin typeface="Times New Roman" pitchFamily="18" charset="0"/>
                <a:ea typeface="Calibri"/>
                <a:cs typeface="Times New Roman" pitchFamily="18" charset="0"/>
              </a:rPr>
              <a:t>fasci</a:t>
            </a:r>
            <a:r>
              <a:rPr lang="ru-RU" b="1" dirty="0">
                <a:solidFill>
                  <a:srgbClr val="333333"/>
                </a:solidFill>
                <a:latin typeface="Times New Roman" pitchFamily="18" charset="0"/>
                <a:ea typeface="Calibri"/>
                <a:cs typeface="Times New Roman" pitchFamily="18" charset="0"/>
              </a:rPr>
              <a:t> </a:t>
            </a:r>
            <a:r>
              <a:rPr lang="ru-RU" b="1" dirty="0" err="1">
                <a:solidFill>
                  <a:srgbClr val="333333"/>
                </a:solidFill>
                <a:latin typeface="Times New Roman" pitchFamily="18" charset="0"/>
                <a:ea typeface="Calibri"/>
                <a:cs typeface="Times New Roman" pitchFamily="18" charset="0"/>
              </a:rPr>
              <a:t>di</a:t>
            </a:r>
            <a:r>
              <a:rPr lang="ru-RU" b="1" dirty="0">
                <a:solidFill>
                  <a:srgbClr val="333333"/>
                </a:solidFill>
                <a:latin typeface="Times New Roman" pitchFamily="18" charset="0"/>
                <a:ea typeface="Calibri"/>
                <a:cs typeface="Times New Roman" pitchFamily="18" charset="0"/>
              </a:rPr>
              <a:t> </a:t>
            </a:r>
            <a:r>
              <a:rPr lang="ru-RU" b="1" dirty="0" err="1">
                <a:solidFill>
                  <a:srgbClr val="333333"/>
                </a:solidFill>
                <a:latin typeface="Times New Roman" pitchFamily="18" charset="0"/>
                <a:ea typeface="Calibri"/>
                <a:cs typeface="Times New Roman" pitchFamily="18" charset="0"/>
              </a:rPr>
              <a:t>combattimento</a:t>
            </a:r>
            <a:r>
              <a:rPr lang="ru-RU" b="1" dirty="0">
                <a:solidFill>
                  <a:srgbClr val="333333"/>
                </a:solidFill>
                <a:latin typeface="Times New Roman" pitchFamily="18" charset="0"/>
                <a:ea typeface="Calibri"/>
                <a:cs typeface="Times New Roman" pitchFamily="18" charset="0"/>
              </a:rPr>
              <a:t>» («Боевые союзы»)). </a:t>
            </a:r>
            <a:r>
              <a:rPr lang="ru-RU" dirty="0">
                <a:solidFill>
                  <a:srgbClr val="333333"/>
                </a:solidFill>
                <a:latin typeface="Times New Roman" pitchFamily="18" charset="0"/>
                <a:ea typeface="Calibri"/>
                <a:cs typeface="Times New Roman" pitchFamily="18" charset="0"/>
              </a:rPr>
              <a:t>Их участников (большей частью бывших фронтовиков) объединяли крайне националистические, шовинистические взгляды, неприятие социалистических идей, стремление к сильной власти</a:t>
            </a:r>
            <a:r>
              <a:rPr lang="ru-RU" dirty="0" smtClean="0">
                <a:solidFill>
                  <a:srgbClr val="333333"/>
                </a:solidFill>
                <a:latin typeface="Times New Roman" pitchFamily="18" charset="0"/>
                <a:ea typeface="Calibri"/>
                <a:cs typeface="Times New Roman" pitchFamily="18" charset="0"/>
              </a:rPr>
              <a:t>.</a:t>
            </a:r>
            <a:endParaRPr lang="ru-RU" dirty="0">
              <a:latin typeface="Times New Roman" pitchFamily="18" charset="0"/>
              <a:cs typeface="Times New Roman" pitchFamily="18" charset="0"/>
            </a:endParaRPr>
          </a:p>
        </p:txBody>
      </p:sp>
      <p:sp>
        <p:nvSpPr>
          <p:cNvPr id="4" name="Заголовок 3"/>
          <p:cNvSpPr>
            <a:spLocks noGrp="1"/>
          </p:cNvSpPr>
          <p:nvPr>
            <p:ph type="title"/>
          </p:nvPr>
        </p:nvSpPr>
        <p:spPr/>
        <p:txBody>
          <a:bodyPr/>
          <a:lstStyle/>
          <a:p>
            <a:r>
              <a:rPr lang="ru-RU" b="1" dirty="0">
                <a:latin typeface="Times New Roman"/>
                <a:ea typeface="Calibri"/>
              </a:rPr>
              <a:t>Ӏ. Зарождение фашизма и нацизма</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24" y="1772816"/>
            <a:ext cx="3744416" cy="249465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078075"/>
            <a:ext cx="4176465" cy="2483433"/>
          </a:xfrm>
          <a:prstGeom prst="rect">
            <a:avLst/>
          </a:prstGeom>
        </p:spPr>
      </p:pic>
      <p:sp>
        <p:nvSpPr>
          <p:cNvPr id="6" name="TextBox 5"/>
          <p:cNvSpPr txBox="1"/>
          <p:nvPr/>
        </p:nvSpPr>
        <p:spPr>
          <a:xfrm>
            <a:off x="395536" y="4581128"/>
            <a:ext cx="3528392" cy="1477328"/>
          </a:xfrm>
          <a:prstGeom prst="rect">
            <a:avLst/>
          </a:prstGeom>
          <a:noFill/>
        </p:spPr>
        <p:txBody>
          <a:bodyPr wrap="square" rtlCol="0">
            <a:spAutoFit/>
          </a:bodyPr>
          <a:lstStyle/>
          <a:p>
            <a:r>
              <a:rPr lang="ru-RU" dirty="0">
                <a:solidFill>
                  <a:srgbClr val="333333"/>
                </a:solidFill>
                <a:latin typeface="Times New Roman" pitchFamily="18" charset="0"/>
                <a:ea typeface="Calibri"/>
                <a:cs typeface="Times New Roman" pitchFamily="18" charset="0"/>
              </a:rPr>
              <a:t>Программа первоначально немногочисленной организации фашистов была рассчитана на то, чтобы завоевать поддержку широких масс.</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3010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067944" y="1628800"/>
            <a:ext cx="4864964" cy="2285993"/>
          </a:xfrm>
        </p:spPr>
        <p:txBody>
          <a:bodyPr>
            <a:normAutofit fontScale="85000" lnSpcReduction="20000"/>
          </a:bodyPr>
          <a:lstStyle/>
          <a:p>
            <a:pPr marL="45720" indent="0">
              <a:buNone/>
            </a:pPr>
            <a:r>
              <a:rPr lang="ru-RU" dirty="0" smtClean="0">
                <a:solidFill>
                  <a:srgbClr val="333333"/>
                </a:solidFill>
                <a:latin typeface="Calibri"/>
                <a:ea typeface="Calibri"/>
                <a:cs typeface="Times New Roman"/>
              </a:rPr>
              <a:t>	</a:t>
            </a:r>
            <a:r>
              <a:rPr lang="ru-RU" dirty="0" smtClean="0">
                <a:solidFill>
                  <a:srgbClr val="333333"/>
                </a:solidFill>
                <a:latin typeface="Times New Roman" pitchFamily="18" charset="0"/>
                <a:ea typeface="Calibri"/>
                <a:cs typeface="Times New Roman" pitchFamily="18" charset="0"/>
              </a:rPr>
              <a:t>Осенью </a:t>
            </a:r>
            <a:r>
              <a:rPr lang="ru-RU" dirty="0">
                <a:solidFill>
                  <a:srgbClr val="333333"/>
                </a:solidFill>
                <a:latin typeface="Times New Roman" pitchFamily="18" charset="0"/>
                <a:ea typeface="Calibri"/>
                <a:cs typeface="Times New Roman" pitchFamily="18" charset="0"/>
              </a:rPr>
              <a:t>1919 г. фашисты начали создавать вооружённые отряды, куда входили офицеры-фронтовики, националистически настроенные мелкие собственники, студенты. Они нападали на участников рабочих демонстраций, устраивали погромы в редакциях социалистических газет (была разгромлена и редакция газеты «</a:t>
            </a:r>
            <a:r>
              <a:rPr lang="ru-RU" dirty="0" err="1">
                <a:solidFill>
                  <a:srgbClr val="333333"/>
                </a:solidFill>
                <a:latin typeface="Times New Roman" pitchFamily="18" charset="0"/>
                <a:ea typeface="Calibri"/>
                <a:cs typeface="Times New Roman" pitchFamily="18" charset="0"/>
              </a:rPr>
              <a:t>Аванти</a:t>
            </a:r>
            <a:r>
              <a:rPr lang="ru-RU" dirty="0" smtClean="0">
                <a:solidFill>
                  <a:srgbClr val="333333"/>
                </a:solidFill>
                <a:latin typeface="Times New Roman" pitchFamily="18" charset="0"/>
                <a:ea typeface="Calibri"/>
                <a:cs typeface="Times New Roman" pitchFamily="18" charset="0"/>
              </a:rPr>
              <a:t>!»).</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b="1" dirty="0">
                <a:solidFill>
                  <a:prstClr val="white"/>
                </a:solidFill>
                <a:latin typeface="Times New Roman"/>
                <a:ea typeface="Calibri"/>
              </a:rPr>
              <a:t>Ӏ. Зарождение фашизма и нацизма</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7" y="1785556"/>
            <a:ext cx="3771635" cy="221950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750" y="3802611"/>
            <a:ext cx="4536504" cy="2722733"/>
          </a:xfrm>
          <a:prstGeom prst="rect">
            <a:avLst/>
          </a:prstGeom>
        </p:spPr>
      </p:pic>
      <p:sp>
        <p:nvSpPr>
          <p:cNvPr id="7" name="Прямоугольник 6"/>
          <p:cNvSpPr/>
          <p:nvPr/>
        </p:nvSpPr>
        <p:spPr>
          <a:xfrm>
            <a:off x="179513" y="4072692"/>
            <a:ext cx="4018237" cy="2308324"/>
          </a:xfrm>
          <a:prstGeom prst="rect">
            <a:avLst/>
          </a:prstGeom>
        </p:spPr>
        <p:txBody>
          <a:bodyPr wrap="square">
            <a:spAutoFit/>
          </a:bodyPr>
          <a:lstStyle/>
          <a:p>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28 </a:t>
            </a:r>
            <a:r>
              <a:rPr lang="ru-RU" dirty="0">
                <a:latin typeface="Times New Roman" pitchFamily="18" charset="0"/>
                <a:cs typeface="Times New Roman" pitchFamily="18" charset="0"/>
              </a:rPr>
              <a:t>октября 1922 г. вооружённые колонны одетых в чёрные рубашки фашистов двинулись в «поход на Рим». У центральной власти не хватило решимости для борьбы. С согласия короля Виктора-Эммануила Муссолини 30 октября занял пост премьер-министра Италии.</a:t>
            </a:r>
          </a:p>
        </p:txBody>
      </p:sp>
    </p:spTree>
    <p:extLst>
      <p:ext uri="{BB962C8B-B14F-4D97-AF65-F5344CB8AC3E}">
        <p14:creationId xmlns:p14="http://schemas.microsoft.com/office/powerpoint/2010/main" val="201948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44008" y="1719071"/>
            <a:ext cx="4144884" cy="4407408"/>
          </a:xfrm>
        </p:spPr>
        <p:txBody>
          <a:bodyPr>
            <a:normAutofit fontScale="92500" lnSpcReduction="20000"/>
          </a:bodyPr>
          <a:lstStyle/>
          <a:p>
            <a:pPr algn="ctr">
              <a:lnSpc>
                <a:spcPct val="115000"/>
              </a:lnSpc>
              <a:spcAft>
                <a:spcPts val="750"/>
              </a:spcAft>
            </a:pPr>
            <a:r>
              <a:rPr lang="ru-RU" b="1" dirty="0">
                <a:solidFill>
                  <a:srgbClr val="333333"/>
                </a:solidFill>
                <a:latin typeface="Times New Roman"/>
                <a:ea typeface="Times New Roman"/>
              </a:rPr>
              <a:t>1.3 Зарождение нацизма в Германии</a:t>
            </a:r>
            <a:endParaRPr lang="ru-RU" dirty="0">
              <a:latin typeface="Times New Roman"/>
              <a:ea typeface="Times New Roman"/>
            </a:endParaRPr>
          </a:p>
          <a:p>
            <a:pPr marL="45720" indent="0">
              <a:buNone/>
            </a:pPr>
            <a:r>
              <a:rPr lang="ru-RU" dirty="0" smtClean="0">
                <a:solidFill>
                  <a:srgbClr val="333333"/>
                </a:solidFill>
                <a:latin typeface="Times New Roman"/>
                <a:ea typeface="Times New Roman"/>
              </a:rPr>
              <a:t>	В </a:t>
            </a:r>
            <a:r>
              <a:rPr lang="ru-RU" dirty="0">
                <a:solidFill>
                  <a:srgbClr val="333333"/>
                </a:solidFill>
                <a:latin typeface="Times New Roman"/>
                <a:ea typeface="Times New Roman"/>
              </a:rPr>
              <a:t>эти же годы возникло национал-социалистическое движение в Германии. Произошло это в Баварии. Во время бурных событий 1919 г. здесь активизировались не только левые силы, провозгласившие советскую республику. Появились и праворадикальные организации, в том числе Немецкая рабочая партия, состоявшая первоначально всего из нескольких человек. </a:t>
            </a:r>
            <a:endParaRPr lang="ru-RU" dirty="0"/>
          </a:p>
        </p:txBody>
      </p:sp>
      <p:sp>
        <p:nvSpPr>
          <p:cNvPr id="3" name="Заголовок 2"/>
          <p:cNvSpPr>
            <a:spLocks noGrp="1"/>
          </p:cNvSpPr>
          <p:nvPr>
            <p:ph type="title"/>
          </p:nvPr>
        </p:nvSpPr>
        <p:spPr/>
        <p:txBody>
          <a:bodyPr/>
          <a:lstStyle/>
          <a:p>
            <a:r>
              <a:rPr lang="ru-RU" b="1" dirty="0">
                <a:solidFill>
                  <a:prstClr val="white"/>
                </a:solidFill>
                <a:latin typeface="Times New Roman"/>
                <a:ea typeface="Calibri"/>
              </a:rPr>
              <a:t>Ӏ. Зарождение фашизма и нацизма</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5" y="2420888"/>
            <a:ext cx="4198787" cy="3024336"/>
          </a:xfrm>
          <a:prstGeom prst="rect">
            <a:avLst/>
          </a:prstGeom>
        </p:spPr>
      </p:pic>
    </p:spTree>
    <p:extLst>
      <p:ext uri="{BB962C8B-B14F-4D97-AF65-F5344CB8AC3E}">
        <p14:creationId xmlns:p14="http://schemas.microsoft.com/office/powerpoint/2010/main" val="161750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39952" y="1719071"/>
            <a:ext cx="4648940" cy="2862057"/>
          </a:xfrm>
        </p:spPr>
        <p:txBody>
          <a:bodyPr>
            <a:normAutofit fontScale="85000" lnSpcReduction="20000"/>
          </a:bodyPr>
          <a:lstStyle/>
          <a:p>
            <a:pPr marL="45720" indent="0">
              <a:buNone/>
            </a:pPr>
            <a:r>
              <a:rPr lang="ru-RU" dirty="0" smtClean="0">
                <a:solidFill>
                  <a:srgbClr val="333333"/>
                </a:solidFill>
                <a:latin typeface="Calibri"/>
                <a:ea typeface="Calibri"/>
                <a:cs typeface="Times New Roman"/>
              </a:rPr>
              <a:t>	</a:t>
            </a:r>
            <a:r>
              <a:rPr lang="ru-RU" dirty="0" smtClean="0">
                <a:solidFill>
                  <a:srgbClr val="333333"/>
                </a:solidFill>
                <a:latin typeface="Times New Roman" pitchFamily="18" charset="0"/>
                <a:ea typeface="Calibri"/>
                <a:cs typeface="Times New Roman" pitchFamily="18" charset="0"/>
              </a:rPr>
              <a:t>Гитлер стал председателем НСДАП. </a:t>
            </a:r>
            <a:r>
              <a:rPr lang="ru-RU" dirty="0">
                <a:solidFill>
                  <a:srgbClr val="333333"/>
                </a:solidFill>
                <a:latin typeface="Times New Roman" pitchFamily="18" charset="0"/>
                <a:ea typeface="Calibri"/>
                <a:cs typeface="Times New Roman" pitchFamily="18" charset="0"/>
              </a:rPr>
              <a:t>Он хотел сделать партию </a:t>
            </a:r>
            <a:r>
              <a:rPr lang="ru-RU" dirty="0" smtClean="0">
                <a:solidFill>
                  <a:srgbClr val="333333"/>
                </a:solidFill>
                <a:latin typeface="Times New Roman" pitchFamily="18" charset="0"/>
                <a:ea typeface="Calibri"/>
                <a:cs typeface="Times New Roman" pitchFamily="18" charset="0"/>
              </a:rPr>
              <a:t>массовой. Партийная программа 1920 г. предусматривала мероприятия против «неправильного капитализма»: изъятие нетрудовых доходов и военной прибыли, переход к государству крупных предприятий, расширение пенсионного обеспечения, передачу универмагов в аренду мелким торговцам, проведение земельной реформы и запрещение спекуляций землёй и др.</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b="1" dirty="0">
                <a:solidFill>
                  <a:prstClr val="white"/>
                </a:solidFill>
                <a:latin typeface="Times New Roman"/>
                <a:ea typeface="Calibri"/>
              </a:rPr>
              <a:t>Ӏ. Зарождение фашизма и нацизма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28674"/>
            <a:ext cx="3905498" cy="2708438"/>
          </a:xfrm>
          <a:prstGeom prst="rect">
            <a:avLst/>
          </a:prstGeom>
        </p:spPr>
      </p:pic>
      <p:sp>
        <p:nvSpPr>
          <p:cNvPr id="5" name="Объект 1"/>
          <p:cNvSpPr txBox="1">
            <a:spLocks/>
          </p:cNvSpPr>
          <p:nvPr/>
        </p:nvSpPr>
        <p:spPr>
          <a:xfrm>
            <a:off x="251521" y="4437111"/>
            <a:ext cx="4680519" cy="2160241"/>
          </a:xfrm>
          <a:prstGeom prst="rect">
            <a:avLst/>
          </a:prstGeom>
        </p:spPr>
        <p:txBody>
          <a:bodyPr vert="horz" lIns="91440" tIns="45720" rIns="91440" bIns="45720" rtlCol="0">
            <a:normAutofit fontScale="475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Font typeface="Wingdings 2" pitchFamily="18" charset="2"/>
              <a:buNone/>
            </a:pPr>
            <a:r>
              <a:rPr lang="ru-RU" dirty="0" smtClean="0">
                <a:solidFill>
                  <a:srgbClr val="333333"/>
                </a:solidFill>
                <a:latin typeface="Calibri"/>
                <a:ea typeface="Calibri"/>
                <a:cs typeface="Times New Roman"/>
              </a:rPr>
              <a:t>	</a:t>
            </a:r>
            <a:r>
              <a:rPr lang="ru-RU" sz="3400" dirty="0" smtClean="0">
                <a:solidFill>
                  <a:srgbClr val="333333"/>
                </a:solidFill>
                <a:latin typeface="Times New Roman" pitchFamily="18" charset="0"/>
                <a:ea typeface="Calibri"/>
                <a:cs typeface="Times New Roman" pitchFamily="18" charset="0"/>
              </a:rPr>
              <a:t>В борьбе за политическое влияние нацисты использовали и силовые методы. С 1921 г. стали создаваться военизированные подразделения нацистской партии — «штурмовые отряды» (СА). Одетые в коричневую форму со знаком свастики (креста с загнутыми краями) штурмовики совершали налёты на рабочие кварталы, редакции рабочих газет и т. д</a:t>
            </a:r>
            <a:endParaRPr lang="ru-RU" sz="3400" dirty="0">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437112"/>
            <a:ext cx="4010566" cy="2160240"/>
          </a:xfrm>
          <a:prstGeom prst="rect">
            <a:avLst/>
          </a:prstGeom>
        </p:spPr>
      </p:pic>
    </p:spTree>
    <p:extLst>
      <p:ext uri="{BB962C8B-B14F-4D97-AF65-F5344CB8AC3E}">
        <p14:creationId xmlns:p14="http://schemas.microsoft.com/office/powerpoint/2010/main" val="279387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211960" y="1700808"/>
            <a:ext cx="4576932" cy="2664296"/>
          </a:xfrm>
        </p:spPr>
        <p:txBody>
          <a:bodyPr>
            <a:normAutofit fontScale="85000" lnSpcReduction="10000"/>
          </a:bodyPr>
          <a:lstStyle/>
          <a:p>
            <a:pPr algn="ctr"/>
            <a:r>
              <a:rPr lang="ru-RU" b="1" dirty="0">
                <a:solidFill>
                  <a:schemeClr val="tx1"/>
                </a:solidFill>
                <a:latin typeface="Times New Roman" pitchFamily="18" charset="0"/>
                <a:ea typeface="Calibri"/>
                <a:cs typeface="Times New Roman" pitchFamily="18" charset="0"/>
              </a:rPr>
              <a:t>2.1  Военные преступления нацистов во время Второй Мировой </a:t>
            </a:r>
            <a:r>
              <a:rPr lang="ru-RU" b="1" dirty="0" smtClean="0">
                <a:solidFill>
                  <a:schemeClr val="tx1"/>
                </a:solidFill>
                <a:latin typeface="Times New Roman" pitchFamily="18" charset="0"/>
                <a:ea typeface="Calibri"/>
                <a:cs typeface="Times New Roman" pitchFamily="18" charset="0"/>
              </a:rPr>
              <a:t>Войны</a:t>
            </a:r>
            <a:endParaRPr lang="ru-RU" dirty="0">
              <a:solidFill>
                <a:schemeClr val="tx1"/>
              </a:solidFill>
              <a:latin typeface="Times New Roman" pitchFamily="18" charset="0"/>
              <a:cs typeface="Times New Roman" pitchFamily="18" charset="0"/>
            </a:endParaRPr>
          </a:p>
          <a:p>
            <a:pPr marL="45720" indent="0">
              <a:buNone/>
            </a:pPr>
            <a:r>
              <a:rPr lang="ru-RU" dirty="0">
                <a:solidFill>
                  <a:srgbClr val="000000"/>
                </a:solidFill>
                <a:latin typeface="Times New Roman" pitchFamily="18" charset="0"/>
                <a:ea typeface="Times New Roman"/>
                <a:cs typeface="Times New Roman" pitchFamily="18" charset="0"/>
              </a:rPr>
              <a:t>	</a:t>
            </a:r>
            <a:r>
              <a:rPr lang="ru-RU" dirty="0" smtClean="0">
                <a:solidFill>
                  <a:srgbClr val="000000"/>
                </a:solidFill>
                <a:latin typeface="Times New Roman"/>
                <a:ea typeface="Times New Roman"/>
              </a:rPr>
              <a:t>Первые </a:t>
            </a:r>
            <a:r>
              <a:rPr lang="ru-RU" dirty="0">
                <a:solidFill>
                  <a:srgbClr val="000000"/>
                </a:solidFill>
                <a:latin typeface="Times New Roman"/>
                <a:ea typeface="Times New Roman"/>
              </a:rPr>
              <a:t>концлагеря появились на базе старых заброшенных казарм и заводских цехов. Но к началу Великой Отечественной войны их уже возводили на любом открытом месте, удобном для транспортировки туда узников.</a:t>
            </a:r>
            <a:endParaRPr lang="ru-RU" dirty="0">
              <a:latin typeface="Times New Roman"/>
              <a:ea typeface="Times New Roman"/>
            </a:endParaRPr>
          </a:p>
          <a:p>
            <a:pPr marL="45720" indent="0">
              <a:buNone/>
            </a:pPr>
            <a:endParaRPr lang="ru-RU" b="1" dirty="0" smtClean="0">
              <a:latin typeface="Times New Roman" pitchFamily="18" charset="0"/>
              <a:ea typeface="Calibri"/>
              <a:cs typeface="Times New Roman" pitchFamily="18" charset="0"/>
            </a:endParaRPr>
          </a:p>
        </p:txBody>
      </p:sp>
      <p:sp>
        <p:nvSpPr>
          <p:cNvPr id="3" name="Заголовок 2"/>
          <p:cNvSpPr>
            <a:spLocks noGrp="1"/>
          </p:cNvSpPr>
          <p:nvPr>
            <p:ph type="title"/>
          </p:nvPr>
        </p:nvSpPr>
        <p:spPr>
          <a:xfrm>
            <a:off x="395536" y="332656"/>
            <a:ext cx="8381260" cy="1054394"/>
          </a:xfrm>
        </p:spPr>
        <p:txBody>
          <a:bodyPr/>
          <a:lstStyle/>
          <a:p>
            <a:pPr>
              <a:lnSpc>
                <a:spcPct val="115000"/>
              </a:lnSpc>
            </a:pPr>
            <a:r>
              <a:rPr lang="en-US" sz="2400" b="1" dirty="0">
                <a:latin typeface="Times New Roman"/>
                <a:ea typeface="Times New Roman"/>
              </a:rPr>
              <a:t>II</a:t>
            </a:r>
            <a:r>
              <a:rPr lang="ru-RU" sz="2400" b="1" dirty="0">
                <a:latin typeface="Times New Roman"/>
                <a:ea typeface="Times New Roman"/>
              </a:rPr>
              <a:t>. Деятельность фашистов и нацистов во время II мировой </a:t>
            </a:r>
            <a:r>
              <a:rPr lang="ru-RU" sz="2400" b="1" dirty="0" smtClean="0">
                <a:latin typeface="Times New Roman"/>
                <a:ea typeface="Times New Roman"/>
              </a:rPr>
              <a:t>войны</a:t>
            </a:r>
            <a:endParaRPr lang="ru-RU" sz="2400" dirty="0"/>
          </a:p>
        </p:txBody>
      </p:sp>
      <p:sp>
        <p:nvSpPr>
          <p:cNvPr id="4" name="TextBox 3"/>
          <p:cNvSpPr txBox="1"/>
          <p:nvPr/>
        </p:nvSpPr>
        <p:spPr>
          <a:xfrm>
            <a:off x="179512" y="4581128"/>
            <a:ext cx="4176464" cy="2031325"/>
          </a:xfrm>
          <a:prstGeom prst="rect">
            <a:avLst/>
          </a:prstGeom>
          <a:noFill/>
        </p:spPr>
        <p:txBody>
          <a:bodyPr wrap="square" rtlCol="0">
            <a:spAutoFit/>
          </a:bodyPr>
          <a:lstStyle/>
          <a:p>
            <a:r>
              <a:rPr lang="ru-RU" dirty="0" smtClean="0">
                <a:solidFill>
                  <a:srgbClr val="000000"/>
                </a:solidFill>
                <a:latin typeface="Times New Roman" pitchFamily="18" charset="0"/>
                <a:ea typeface="Calibri"/>
                <a:cs typeface="Times New Roman" pitchFamily="18" charset="0"/>
              </a:rPr>
              <a:t>Общее </a:t>
            </a:r>
            <a:r>
              <a:rPr lang="ru-RU" dirty="0">
                <a:solidFill>
                  <a:srgbClr val="000000"/>
                </a:solidFill>
                <a:latin typeface="Times New Roman" pitchFamily="18" charset="0"/>
                <a:ea typeface="Calibri"/>
                <a:cs typeface="Times New Roman" pitchFamily="18" charset="0"/>
              </a:rPr>
              <a:t>количество концентрационных лагерей, их филиалов, тюрем, гетто в оккупированных странах Европы и в самой Германии, где в тяжелейших условиях содержались и уничтожались различными методами и средствами люди - 14 033 пункта</a:t>
            </a:r>
            <a:r>
              <a:rPr lang="ru-RU" i="1" dirty="0">
                <a:solidFill>
                  <a:srgbClr val="000000"/>
                </a:solidFill>
                <a:latin typeface="Times New Roman" pitchFamily="18" charset="0"/>
                <a:ea typeface="Calibri"/>
                <a:cs typeface="Times New Roman" pitchFamily="18" charset="0"/>
              </a:rPr>
              <a:t>. </a:t>
            </a:r>
            <a:endParaRPr lang="ru-RU"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44824"/>
            <a:ext cx="3888432" cy="245096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3151" y="4149080"/>
            <a:ext cx="4293305" cy="2307931"/>
          </a:xfrm>
          <a:prstGeom prst="rect">
            <a:avLst/>
          </a:prstGeom>
        </p:spPr>
      </p:pic>
    </p:spTree>
    <p:extLst>
      <p:ext uri="{BB962C8B-B14F-4D97-AF65-F5344CB8AC3E}">
        <p14:creationId xmlns:p14="http://schemas.microsoft.com/office/powerpoint/2010/main" val="1295640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sz="2400" b="1" dirty="0">
                <a:solidFill>
                  <a:prstClr val="white"/>
                </a:solidFill>
                <a:latin typeface="Times New Roman"/>
                <a:ea typeface="Times New Roman"/>
              </a:rPr>
              <a:t>II</a:t>
            </a:r>
            <a:r>
              <a:rPr lang="ru-RU" sz="2400" b="1" dirty="0">
                <a:solidFill>
                  <a:prstClr val="white"/>
                </a:solidFill>
                <a:latin typeface="Times New Roman"/>
                <a:ea typeface="Times New Roman"/>
              </a:rPr>
              <a:t>. Деятельность фашистов и нацистов во время II мировой войны</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719263"/>
            <a:ext cx="8496944" cy="4801875"/>
          </a:xfrm>
        </p:spPr>
      </p:pic>
    </p:spTree>
    <p:extLst>
      <p:ext uri="{BB962C8B-B14F-4D97-AF65-F5344CB8AC3E}">
        <p14:creationId xmlns:p14="http://schemas.microsoft.com/office/powerpoint/2010/main" val="409561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07904" y="1719071"/>
            <a:ext cx="5080988" cy="2790049"/>
          </a:xfrm>
        </p:spPr>
        <p:txBody>
          <a:bodyPr>
            <a:normAutofit fontScale="92500" lnSpcReduction="20000"/>
          </a:bodyPr>
          <a:lstStyle/>
          <a:p>
            <a:pPr indent="0" algn="just">
              <a:lnSpc>
                <a:spcPct val="115000"/>
              </a:lnSpc>
              <a:spcAft>
                <a:spcPts val="0"/>
              </a:spcAft>
              <a:buNone/>
            </a:pPr>
            <a:r>
              <a:rPr lang="ru-RU" dirty="0">
                <a:solidFill>
                  <a:srgbClr val="000000"/>
                </a:solidFill>
                <a:latin typeface="Times New Roman"/>
                <a:ea typeface="Times New Roman"/>
              </a:rPr>
              <a:t>«Фашистские концлагеря предназначалась для физического уничтожения целых народов, в первую очередь славянских; тотального истребления евреев, цыган. Для этого они оснащались душегубками, газовыми камерами и др. средствами массового истребления людей, крематориями».</a:t>
            </a:r>
            <a:endParaRPr lang="ru-RU" dirty="0">
              <a:latin typeface="Times New Roman"/>
              <a:ea typeface="Times New Roman"/>
            </a:endParaRPr>
          </a:p>
          <a:p>
            <a:pPr marL="45720" indent="0">
              <a:buNone/>
            </a:pPr>
            <a:endParaRPr lang="ru-RU" dirty="0"/>
          </a:p>
        </p:txBody>
      </p:sp>
      <p:sp>
        <p:nvSpPr>
          <p:cNvPr id="3" name="Заголовок 2"/>
          <p:cNvSpPr>
            <a:spLocks noGrp="1"/>
          </p:cNvSpPr>
          <p:nvPr>
            <p:ph type="title"/>
          </p:nvPr>
        </p:nvSpPr>
        <p:spPr/>
        <p:txBody>
          <a:bodyPr/>
          <a:lstStyle/>
          <a:p>
            <a:r>
              <a:rPr lang="en-US" sz="2400" b="1" dirty="0">
                <a:solidFill>
                  <a:prstClr val="white"/>
                </a:solidFill>
                <a:latin typeface="Times New Roman"/>
                <a:ea typeface="Times New Roman"/>
              </a:rPr>
              <a:t>II</a:t>
            </a:r>
            <a:r>
              <a:rPr lang="ru-RU" sz="2400" b="1" dirty="0">
                <a:solidFill>
                  <a:prstClr val="white"/>
                </a:solidFill>
                <a:latin typeface="Times New Roman"/>
                <a:ea typeface="Times New Roman"/>
              </a:rPr>
              <a:t>. Деятельность фашистов и нацистов во время II мировой войны</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72816"/>
            <a:ext cx="3614822" cy="2592288"/>
          </a:xfrm>
          <a:prstGeom prst="rect">
            <a:avLst/>
          </a:prstGeom>
        </p:spPr>
      </p:pic>
      <p:sp>
        <p:nvSpPr>
          <p:cNvPr id="5" name="TextBox 4"/>
          <p:cNvSpPr txBox="1"/>
          <p:nvPr/>
        </p:nvSpPr>
        <p:spPr>
          <a:xfrm>
            <a:off x="370952" y="4365104"/>
            <a:ext cx="4201048" cy="2031325"/>
          </a:xfrm>
          <a:prstGeom prst="rect">
            <a:avLst/>
          </a:prstGeom>
          <a:noFill/>
        </p:spPr>
        <p:txBody>
          <a:bodyPr wrap="square" rtlCol="0">
            <a:spAutoFit/>
          </a:bodyPr>
          <a:lstStyle/>
          <a:p>
            <a:r>
              <a:rPr lang="ru-RU" dirty="0">
                <a:solidFill>
                  <a:srgbClr val="000000"/>
                </a:solidFill>
                <a:latin typeface="Times New Roman" pitchFamily="18" charset="0"/>
                <a:ea typeface="Calibri"/>
                <a:cs typeface="Times New Roman" pitchFamily="18" charset="0"/>
              </a:rPr>
              <a:t>Но был один Саласпилс, можно сказать, самый страшный концлагерь фашистов, потому что, кроме военнопленных и евреев, в нем содержали и детей. Располагался он на территории оккупированной Латвии и был центральным восточным лагерем. </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388087"/>
            <a:ext cx="4067944" cy="2128891"/>
          </a:xfrm>
          <a:prstGeom prst="rect">
            <a:avLst/>
          </a:prstGeom>
        </p:spPr>
      </p:pic>
    </p:spTree>
    <p:extLst>
      <p:ext uri="{BB962C8B-B14F-4D97-AF65-F5344CB8AC3E}">
        <p14:creationId xmlns:p14="http://schemas.microsoft.com/office/powerpoint/2010/main" val="37157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445</TotalTime>
  <Words>698</Words>
  <Application>Microsoft Office PowerPoint</Application>
  <PresentationFormat>Экран (4:3)</PresentationFormat>
  <Paragraphs>60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Сетка</vt:lpstr>
      <vt:lpstr>ИНДИВИДУАЛЬНЫЙ  ГРУППОВОЙ ПРОЕКТ Тема: «Нацизм, фашизм и их наследие» </vt:lpstr>
      <vt:lpstr>Введение</vt:lpstr>
      <vt:lpstr>Ӏ. Зарождение фашизма и нацизма</vt:lpstr>
      <vt:lpstr>Ӏ. Зарождение фашизма и нацизма</vt:lpstr>
      <vt:lpstr>Ӏ. Зарождение фашизма и нацизма</vt:lpstr>
      <vt:lpstr>Ӏ. Зарождение фашизма и нацизма</vt:lpstr>
      <vt:lpstr>II. Деятельность фашистов и нацистов во время II мировой войны</vt:lpstr>
      <vt:lpstr>II. Деятельность фашистов и нацистов во время II мировой войны</vt:lpstr>
      <vt:lpstr>II. Деятельность фашистов и нацистов во время II мировой войны</vt:lpstr>
      <vt:lpstr>II. Деятельность фашистов и нацистов во время II мировой войны</vt:lpstr>
      <vt:lpstr>III. Проявление идеологий фашизма и нацизма в настоящее время </vt:lpstr>
      <vt:lpstr>III. Проявление идеологий фашизма и нацизма в настоящее время </vt:lpstr>
      <vt:lpstr>III. Проявление идеологий фашизма и нацизма в настоящее время </vt:lpstr>
      <vt:lpstr>III. Проявление идеологий фашизма и нацизма в настоящее время </vt:lpstr>
      <vt:lpstr>IV. Заключение</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User</cp:lastModifiedBy>
  <cp:revision>29</cp:revision>
  <dcterms:created xsi:type="dcterms:W3CDTF">2024-03-14T04:28:17Z</dcterms:created>
  <dcterms:modified xsi:type="dcterms:W3CDTF">2024-03-22T05:34:43Z</dcterms:modified>
</cp:coreProperties>
</file>