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93" autoAdjust="0"/>
  </p:normalViewPr>
  <p:slideViewPr>
    <p:cSldViewPr>
      <p:cViewPr>
        <p:scale>
          <a:sx n="91" d="100"/>
          <a:sy n="91" d="100"/>
        </p:scale>
        <p:origin x="-7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6EC23-461D-469D-8FDE-09D01828A5D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C1DA923A-A1BB-45F2-93C0-350B5F45155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dirty="0" smtClean="0">
              <a:solidFill>
                <a:srgbClr val="002060"/>
              </a:solidFill>
            </a:rPr>
            <a:t>минерал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</dgm:t>
    </dgm:pt>
    <dgm:pt modelId="{7FFAC85D-715D-4440-B327-79014B5828DC}" type="parTrans" cxnId="{DA0E07FE-490D-4AE0-B795-67DF3E46A195}">
      <dgm:prSet/>
      <dgm:spPr/>
      <dgm:t>
        <a:bodyPr/>
        <a:lstStyle/>
        <a:p>
          <a:endParaRPr lang="ru-RU"/>
        </a:p>
      </dgm:t>
    </dgm:pt>
    <dgm:pt modelId="{3EAFA58E-031A-4543-BDA5-9BED142538C0}" type="sibTrans" cxnId="{DA0E07FE-490D-4AE0-B795-67DF3E46A195}">
      <dgm:prSet/>
      <dgm:spPr/>
      <dgm:t>
        <a:bodyPr/>
        <a:lstStyle/>
        <a:p>
          <a:endParaRPr lang="ru-RU"/>
        </a:p>
      </dgm:t>
    </dgm:pt>
    <dgm:pt modelId="{6B2E788D-C65A-4FF5-96F8-ABF37E88E4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вещество</a:t>
          </a:r>
        </a:p>
      </dgm:t>
    </dgm:pt>
    <dgm:pt modelId="{0E2C5DD4-8206-4D92-B635-71AEFB8835A1}" type="parTrans" cxnId="{DA89FAB5-2F3D-48E2-9850-55AAE3973E76}">
      <dgm:prSet/>
      <dgm:spPr/>
      <dgm:t>
        <a:bodyPr/>
        <a:lstStyle/>
        <a:p>
          <a:endParaRPr lang="ru-RU"/>
        </a:p>
      </dgm:t>
    </dgm:pt>
    <dgm:pt modelId="{3F3C1950-874B-413E-826A-EF20B033FF55}" type="sibTrans" cxnId="{DA89FAB5-2F3D-48E2-9850-55AAE3973E76}">
      <dgm:prSet/>
      <dgm:spPr/>
      <dgm:t>
        <a:bodyPr/>
        <a:lstStyle/>
        <a:p>
          <a:endParaRPr lang="ru-RU"/>
        </a:p>
      </dgm:t>
    </dgm:pt>
    <dgm:pt modelId="{88B334E2-A3FD-40D1-81AE-3AB023FF799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Химическое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соединение</a:t>
          </a:r>
        </a:p>
      </dgm:t>
    </dgm:pt>
    <dgm:pt modelId="{9B2678EF-E7FF-48BB-80B0-DB9A03E02380}" type="parTrans" cxnId="{0F75FD16-858A-49C9-94AE-62EF285AB36B}">
      <dgm:prSet/>
      <dgm:spPr/>
      <dgm:t>
        <a:bodyPr/>
        <a:lstStyle/>
        <a:p>
          <a:endParaRPr lang="ru-RU"/>
        </a:p>
      </dgm:t>
    </dgm:pt>
    <dgm:pt modelId="{72D05EE3-1069-4A10-A6A4-4A22EA33EF9F}" type="sibTrans" cxnId="{0F75FD16-858A-49C9-94AE-62EF285AB36B}">
      <dgm:prSet/>
      <dgm:spPr/>
      <dgm:t>
        <a:bodyPr/>
        <a:lstStyle/>
        <a:p>
          <a:endParaRPr lang="ru-RU"/>
        </a:p>
      </dgm:t>
    </dgm:pt>
    <dgm:pt modelId="{90A9DBD0-C1A7-4398-A79B-D12BB24A16B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Твёрдое вещество </a:t>
          </a:r>
        </a:p>
      </dgm:t>
    </dgm:pt>
    <dgm:pt modelId="{2B8CF8FB-626E-4807-8E2D-3375BEA865C6}" type="parTrans" cxnId="{C6A72898-E9B1-4565-B6B2-AC13D249BBF8}">
      <dgm:prSet/>
      <dgm:spPr/>
      <dgm:t>
        <a:bodyPr/>
        <a:lstStyle/>
        <a:p>
          <a:endParaRPr lang="ru-RU"/>
        </a:p>
      </dgm:t>
    </dgm:pt>
    <dgm:pt modelId="{2C3AFE58-8475-4B87-B8B0-0FC28F32CE30}" type="sibTrans" cxnId="{C6A72898-E9B1-4565-B6B2-AC13D249BBF8}">
      <dgm:prSet/>
      <dgm:spPr/>
      <dgm:t>
        <a:bodyPr/>
        <a:lstStyle/>
        <a:p>
          <a:endParaRPr lang="ru-RU"/>
        </a:p>
      </dgm:t>
    </dgm:pt>
    <dgm:pt modelId="{875EC218-1385-49DC-A514-49134F93869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Однород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ный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по хим. составу</a:t>
          </a:r>
        </a:p>
      </dgm:t>
    </dgm:pt>
    <dgm:pt modelId="{B23BF59E-D516-4A7D-A0B5-31C58B754143}" type="parTrans" cxnId="{EAB07C35-C8A4-4796-ACAF-ABA063EFF1C0}">
      <dgm:prSet/>
      <dgm:spPr/>
      <dgm:t>
        <a:bodyPr/>
        <a:lstStyle/>
        <a:p>
          <a:endParaRPr lang="ru-RU"/>
        </a:p>
      </dgm:t>
    </dgm:pt>
    <dgm:pt modelId="{E2D820F0-FFEA-4B14-9F5A-8B2BF6072A0C}" type="sibTrans" cxnId="{EAB07C35-C8A4-4796-ACAF-ABA063EFF1C0}">
      <dgm:prSet/>
      <dgm:spPr/>
      <dgm:t>
        <a:bodyPr/>
        <a:lstStyle/>
        <a:p>
          <a:endParaRPr lang="ru-RU"/>
        </a:p>
      </dgm:t>
    </dgm:pt>
    <dgm:pt modelId="{84776D0B-1787-4181-8267-8A7B5CCAE4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минералов </a:t>
          </a:r>
        </a:p>
      </dgm:t>
    </dgm:pt>
    <dgm:pt modelId="{28CA229A-656D-44CE-9C4E-4ACBF1DFA94B}" type="parTrans" cxnId="{3DA78163-F92C-45FD-AD03-9501388FECF2}">
      <dgm:prSet/>
      <dgm:spPr/>
      <dgm:t>
        <a:bodyPr/>
        <a:lstStyle/>
        <a:p>
          <a:endParaRPr lang="ru-RU"/>
        </a:p>
      </dgm:t>
    </dgm:pt>
    <dgm:pt modelId="{B949529A-D14B-4C22-BB35-AA89CE37F54D}" type="sibTrans" cxnId="{3DA78163-F92C-45FD-AD03-9501388FECF2}">
      <dgm:prSet/>
      <dgm:spPr/>
      <dgm:t>
        <a:bodyPr/>
        <a:lstStyle/>
        <a:p>
          <a:endParaRPr lang="ru-RU"/>
        </a:p>
      </dgm:t>
    </dgm:pt>
    <dgm:pt modelId="{F9B9C6A9-AE93-4942-9CE3-DA119E30383F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Самородны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е   элементы</a:t>
          </a:r>
        </a:p>
      </dgm:t>
    </dgm:pt>
    <dgm:pt modelId="{D02AA7EB-8B1D-4A24-8B4F-1089FF898110}" type="parTrans" cxnId="{561CF549-DA01-436D-A186-9360A89E85E3}">
      <dgm:prSet/>
      <dgm:spPr/>
      <dgm:t>
        <a:bodyPr/>
        <a:lstStyle/>
        <a:p>
          <a:endParaRPr lang="ru-RU"/>
        </a:p>
      </dgm:t>
    </dgm:pt>
    <dgm:pt modelId="{5E85EF9A-2FF4-4946-800A-A8C86E3B3427}" type="sibTrans" cxnId="{561CF549-DA01-436D-A186-9360A89E85E3}">
      <dgm:prSet/>
      <dgm:spPr/>
      <dgm:t>
        <a:bodyPr/>
        <a:lstStyle/>
        <a:p>
          <a:endParaRPr lang="ru-RU"/>
        </a:p>
      </dgm:t>
    </dgm:pt>
    <dgm:pt modelId="{E805ABF9-2095-42DE-80E8-893EF769DB1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Сульфиды</a:t>
          </a:r>
        </a:p>
      </dgm:t>
    </dgm:pt>
    <dgm:pt modelId="{54A08F95-189A-48C3-94D2-673ED988BF68}" type="parTrans" cxnId="{5D6003C5-94B6-4F5F-B0AF-B9BE02A9AABF}">
      <dgm:prSet/>
      <dgm:spPr/>
      <dgm:t>
        <a:bodyPr/>
        <a:lstStyle/>
        <a:p>
          <a:endParaRPr lang="ru-RU"/>
        </a:p>
      </dgm:t>
    </dgm:pt>
    <dgm:pt modelId="{3776040F-9656-4090-8FC2-4C28DFDB56D1}" type="sibTrans" cxnId="{5D6003C5-94B6-4F5F-B0AF-B9BE02A9AABF}">
      <dgm:prSet/>
      <dgm:spPr/>
      <dgm:t>
        <a:bodyPr/>
        <a:lstStyle/>
        <a:p>
          <a:endParaRPr lang="ru-RU"/>
        </a:p>
      </dgm:t>
    </dgm:pt>
    <dgm:pt modelId="{0D5AE606-41B5-489D-A38A-30BCB12A13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Окислы</a:t>
          </a:r>
        </a:p>
      </dgm:t>
    </dgm:pt>
    <dgm:pt modelId="{D70D9C16-C675-4FE7-9041-AF9166DCA209}" type="parTrans" cxnId="{4DE0376C-BE3B-4DA5-8C6D-5B309BB1CBD8}">
      <dgm:prSet/>
      <dgm:spPr/>
      <dgm:t>
        <a:bodyPr/>
        <a:lstStyle/>
        <a:p>
          <a:endParaRPr lang="ru-RU"/>
        </a:p>
      </dgm:t>
    </dgm:pt>
    <dgm:pt modelId="{C713EF8B-D92B-4FF0-889B-1C8225B1DC5E}" type="sibTrans" cxnId="{4DE0376C-BE3B-4DA5-8C6D-5B309BB1CBD8}">
      <dgm:prSet/>
      <dgm:spPr/>
      <dgm:t>
        <a:bodyPr/>
        <a:lstStyle/>
        <a:p>
          <a:endParaRPr lang="ru-RU"/>
        </a:p>
      </dgm:t>
    </dgm:pt>
    <dgm:pt modelId="{8C332709-79BC-416C-BDCE-72014F467D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Физические свойства</a:t>
          </a:r>
        </a:p>
      </dgm:t>
    </dgm:pt>
    <dgm:pt modelId="{C85DA755-A0C1-432B-A000-F315152535DE}" type="parTrans" cxnId="{80BBBB4C-3D59-441C-A0E3-AB6EE62388FA}">
      <dgm:prSet/>
      <dgm:spPr/>
      <dgm:t>
        <a:bodyPr/>
        <a:lstStyle/>
        <a:p>
          <a:endParaRPr lang="ru-RU"/>
        </a:p>
      </dgm:t>
    </dgm:pt>
    <dgm:pt modelId="{DDEC5BF8-717E-4205-8E30-AC5B3662785E}" type="sibTrans" cxnId="{80BBBB4C-3D59-441C-A0E3-AB6EE62388FA}">
      <dgm:prSet/>
      <dgm:spPr/>
      <dgm:t>
        <a:bodyPr/>
        <a:lstStyle/>
        <a:p>
          <a:endParaRPr lang="ru-RU"/>
        </a:p>
      </dgm:t>
    </dgm:pt>
    <dgm:pt modelId="{3A97DB0A-9B37-496E-9C56-421E0081AE7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кристалл</a:t>
          </a:r>
        </a:p>
      </dgm:t>
    </dgm:pt>
    <dgm:pt modelId="{07A9B133-CFAD-42EE-8CC5-92924A3CC7B0}" type="parTrans" cxnId="{FDF1E6D3-D8CD-40C2-A736-DF1B67C3C7F3}">
      <dgm:prSet/>
      <dgm:spPr/>
      <dgm:t>
        <a:bodyPr/>
        <a:lstStyle/>
        <a:p>
          <a:endParaRPr lang="ru-RU"/>
        </a:p>
      </dgm:t>
    </dgm:pt>
    <dgm:pt modelId="{5137D7ED-4B18-4CB8-8E59-7A4B76F889C6}" type="sibTrans" cxnId="{FDF1E6D3-D8CD-40C2-A736-DF1B67C3C7F3}">
      <dgm:prSet/>
      <dgm:spPr/>
      <dgm:t>
        <a:bodyPr/>
        <a:lstStyle/>
        <a:p>
          <a:endParaRPr lang="ru-RU"/>
        </a:p>
      </dgm:t>
    </dgm:pt>
    <dgm:pt modelId="{B29D14AB-72C6-45F8-BC0E-9D9D4D1A80BD}" type="pres">
      <dgm:prSet presAssocID="{D866EC23-461D-469D-8FDE-09D01828A5D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C22736-C506-4CD1-8DD3-368C183DF681}" type="pres">
      <dgm:prSet presAssocID="{C1DA923A-A1BB-45F2-93C0-350B5F451552}" presName="centerShape" presStyleLbl="node0" presStyleIdx="0" presStyleCnt="1" custScaleX="216427" custScaleY="204348" custLinFactNeighborX="-1418" custLinFactNeighborY="514"/>
      <dgm:spPr/>
      <dgm:t>
        <a:bodyPr/>
        <a:lstStyle/>
        <a:p>
          <a:endParaRPr lang="ru-RU"/>
        </a:p>
      </dgm:t>
    </dgm:pt>
    <dgm:pt modelId="{9A1D27B0-7696-4475-85B9-369E3E00A379}" type="pres">
      <dgm:prSet presAssocID="{0E2C5DD4-8206-4D92-B635-71AEFB8835A1}" presName="Name9" presStyleLbl="parChTrans1D2" presStyleIdx="0" presStyleCnt="10"/>
      <dgm:spPr/>
      <dgm:t>
        <a:bodyPr/>
        <a:lstStyle/>
        <a:p>
          <a:endParaRPr lang="ru-RU"/>
        </a:p>
      </dgm:t>
    </dgm:pt>
    <dgm:pt modelId="{D55293EF-3A8A-4CE8-A043-0F5EE67C2CC0}" type="pres">
      <dgm:prSet presAssocID="{0E2C5DD4-8206-4D92-B635-71AEFB8835A1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1924EBBE-001D-474B-9DEE-3B43E908056E}" type="pres">
      <dgm:prSet presAssocID="{6B2E788D-C65A-4FF5-96F8-ABF37E88E46A}" presName="node" presStyleLbl="node1" presStyleIdx="0" presStyleCnt="10" custScaleX="122576" custScaleY="109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5DDBF-0FA3-4AA0-AAF8-487AE1BB1FCF}" type="pres">
      <dgm:prSet presAssocID="{9B2678EF-E7FF-48BB-80B0-DB9A03E02380}" presName="Name9" presStyleLbl="parChTrans1D2" presStyleIdx="1" presStyleCnt="10"/>
      <dgm:spPr/>
      <dgm:t>
        <a:bodyPr/>
        <a:lstStyle/>
        <a:p>
          <a:endParaRPr lang="ru-RU"/>
        </a:p>
      </dgm:t>
    </dgm:pt>
    <dgm:pt modelId="{B1B53B76-FBF8-44A7-9B8A-F62463F3D041}" type="pres">
      <dgm:prSet presAssocID="{9B2678EF-E7FF-48BB-80B0-DB9A03E02380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EE6E9E6A-1454-4A05-A6A9-DBE85933E05D}" type="pres">
      <dgm:prSet presAssocID="{88B334E2-A3FD-40D1-81AE-3AB023FF799C}" presName="node" presStyleLbl="node1" presStyleIdx="1" presStyleCnt="10" custScaleX="127505" custScaleY="128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894AD-BF6F-48B2-9D8A-B724E62E9327}" type="pres">
      <dgm:prSet presAssocID="{2B8CF8FB-626E-4807-8E2D-3375BEA865C6}" presName="Name9" presStyleLbl="parChTrans1D2" presStyleIdx="2" presStyleCnt="10"/>
      <dgm:spPr/>
      <dgm:t>
        <a:bodyPr/>
        <a:lstStyle/>
        <a:p>
          <a:endParaRPr lang="ru-RU"/>
        </a:p>
      </dgm:t>
    </dgm:pt>
    <dgm:pt modelId="{151082E2-E7B1-4948-86C0-A124E1D7588D}" type="pres">
      <dgm:prSet presAssocID="{2B8CF8FB-626E-4807-8E2D-3375BEA865C6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A6B35728-A222-459A-A4AD-D2CABE4D4BD5}" type="pres">
      <dgm:prSet presAssocID="{90A9DBD0-C1A7-4398-A79B-D12BB24A16B1}" presName="node" presStyleLbl="node1" presStyleIdx="2" presStyleCnt="10" custScaleX="133037" custScaleY="12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2D184-9867-4A9C-8125-267DD8A9B14E}" type="pres">
      <dgm:prSet presAssocID="{B23BF59E-D516-4A7D-A0B5-31C58B754143}" presName="Name9" presStyleLbl="parChTrans1D2" presStyleIdx="3" presStyleCnt="10"/>
      <dgm:spPr/>
      <dgm:t>
        <a:bodyPr/>
        <a:lstStyle/>
        <a:p>
          <a:endParaRPr lang="ru-RU"/>
        </a:p>
      </dgm:t>
    </dgm:pt>
    <dgm:pt modelId="{D4DF7F99-7906-4889-A418-B2526064C132}" type="pres">
      <dgm:prSet presAssocID="{B23BF59E-D516-4A7D-A0B5-31C58B754143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49909F40-00DD-4065-A162-FB33EFAED830}" type="pres">
      <dgm:prSet presAssocID="{875EC218-1385-49DC-A514-49134F93869F}" presName="node" presStyleLbl="node1" presStyleIdx="3" presStyleCnt="10" custScaleX="119558" custScaleY="128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9E566-0856-4F39-BEFB-DDCF494351EF}" type="pres">
      <dgm:prSet presAssocID="{28CA229A-656D-44CE-9C4E-4ACBF1DFA94B}" presName="Name9" presStyleLbl="parChTrans1D2" presStyleIdx="4" presStyleCnt="10"/>
      <dgm:spPr/>
      <dgm:t>
        <a:bodyPr/>
        <a:lstStyle/>
        <a:p>
          <a:endParaRPr lang="ru-RU"/>
        </a:p>
      </dgm:t>
    </dgm:pt>
    <dgm:pt modelId="{79928CAC-403E-4579-9609-FC364854BE53}" type="pres">
      <dgm:prSet presAssocID="{28CA229A-656D-44CE-9C4E-4ACBF1DFA94B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5A9EAA1F-B698-4EFE-97DF-C65DF064183F}" type="pres">
      <dgm:prSet presAssocID="{84776D0B-1787-4181-8267-8A7B5CCAE4D7}" presName="node" presStyleLbl="node1" presStyleIdx="4" presStyleCnt="10" custScaleX="130545" custScaleY="133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64420-53AA-4D11-91F1-8B7003B56A1D}" type="pres">
      <dgm:prSet presAssocID="{D02AA7EB-8B1D-4A24-8B4F-1089FF898110}" presName="Name9" presStyleLbl="parChTrans1D2" presStyleIdx="5" presStyleCnt="10"/>
      <dgm:spPr/>
      <dgm:t>
        <a:bodyPr/>
        <a:lstStyle/>
        <a:p>
          <a:endParaRPr lang="ru-RU"/>
        </a:p>
      </dgm:t>
    </dgm:pt>
    <dgm:pt modelId="{8762B067-3955-4370-A45A-DB1D896246B3}" type="pres">
      <dgm:prSet presAssocID="{D02AA7EB-8B1D-4A24-8B4F-1089FF898110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34A521AB-CC9F-41D2-A91E-D5FAF8513B69}" type="pres">
      <dgm:prSet presAssocID="{F9B9C6A9-AE93-4942-9CE3-DA119E30383F}" presName="node" presStyleLbl="node1" presStyleIdx="5" presStyleCnt="10" custScaleX="122576" custScaleY="11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D3205-1E7D-4E26-9544-F00C11F0F8C7}" type="pres">
      <dgm:prSet presAssocID="{54A08F95-189A-48C3-94D2-673ED988BF68}" presName="Name9" presStyleLbl="parChTrans1D2" presStyleIdx="6" presStyleCnt="10"/>
      <dgm:spPr/>
      <dgm:t>
        <a:bodyPr/>
        <a:lstStyle/>
        <a:p>
          <a:endParaRPr lang="ru-RU"/>
        </a:p>
      </dgm:t>
    </dgm:pt>
    <dgm:pt modelId="{FF6005D1-F10A-43A7-A6D5-A90CCF98E1A5}" type="pres">
      <dgm:prSet presAssocID="{54A08F95-189A-48C3-94D2-673ED988BF68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5AE9F321-2FEF-4989-8419-4DAA9783A74F}" type="pres">
      <dgm:prSet presAssocID="{E805ABF9-2095-42DE-80E8-893EF769DB18}" presName="node" presStyleLbl="node1" presStyleIdx="6" presStyleCnt="10" custScaleX="139374" custScaleY="126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0FC14-2403-49D8-BD0A-BB66D932FCBB}" type="pres">
      <dgm:prSet presAssocID="{D70D9C16-C675-4FE7-9041-AF9166DCA209}" presName="Name9" presStyleLbl="parChTrans1D2" presStyleIdx="7" presStyleCnt="10"/>
      <dgm:spPr/>
      <dgm:t>
        <a:bodyPr/>
        <a:lstStyle/>
        <a:p>
          <a:endParaRPr lang="ru-RU"/>
        </a:p>
      </dgm:t>
    </dgm:pt>
    <dgm:pt modelId="{DAB60B94-A020-4BC4-8B16-306812A5FE5D}" type="pres">
      <dgm:prSet presAssocID="{D70D9C16-C675-4FE7-9041-AF9166DCA209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99F65048-4713-4AEA-A8FB-0D64C38BDAEE}" type="pres">
      <dgm:prSet presAssocID="{0D5AE606-41B5-489D-A38A-30BCB12A13CB}" presName="node" presStyleLbl="node1" presStyleIdx="7" presStyleCnt="10" custScaleX="130713" custScaleY="114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B3C76-F67F-4825-835D-CF9A931AC8D7}" type="pres">
      <dgm:prSet presAssocID="{C85DA755-A0C1-432B-A000-F315152535DE}" presName="Name9" presStyleLbl="parChTrans1D2" presStyleIdx="8" presStyleCnt="10"/>
      <dgm:spPr/>
      <dgm:t>
        <a:bodyPr/>
        <a:lstStyle/>
        <a:p>
          <a:endParaRPr lang="ru-RU"/>
        </a:p>
      </dgm:t>
    </dgm:pt>
    <dgm:pt modelId="{5E288ED8-75B3-4F58-9AD9-08779BAF5F58}" type="pres">
      <dgm:prSet presAssocID="{C85DA755-A0C1-432B-A000-F315152535DE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43F263F3-6E4E-4E34-834D-EB0520532036}" type="pres">
      <dgm:prSet presAssocID="{8C332709-79BC-416C-BDCE-72014F467DD3}" presName="node" presStyleLbl="node1" presStyleIdx="8" presStyleCnt="10" custScaleX="131508" custScaleY="117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B9C25-7ABE-49D3-9358-443A745436D8}" type="pres">
      <dgm:prSet presAssocID="{07A9B133-CFAD-42EE-8CC5-92924A3CC7B0}" presName="Name9" presStyleLbl="parChTrans1D2" presStyleIdx="9" presStyleCnt="10"/>
      <dgm:spPr/>
      <dgm:t>
        <a:bodyPr/>
        <a:lstStyle/>
        <a:p>
          <a:endParaRPr lang="ru-RU"/>
        </a:p>
      </dgm:t>
    </dgm:pt>
    <dgm:pt modelId="{90F996B0-83A4-45C3-B27B-E1124C80A2FE}" type="pres">
      <dgm:prSet presAssocID="{07A9B133-CFAD-42EE-8CC5-92924A3CC7B0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09FA09F5-F571-40CA-95D5-A03C2EC9310E}" type="pres">
      <dgm:prSet presAssocID="{3A97DB0A-9B37-496E-9C56-421E0081AE7C}" presName="node" presStyleLbl="node1" presStyleIdx="9" presStyleCnt="10" custScaleX="139374" custScaleY="116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6070C-9B6C-4648-9E20-E8EBE8B5491A}" type="presOf" srcId="{0E2C5DD4-8206-4D92-B635-71AEFB8835A1}" destId="{D55293EF-3A8A-4CE8-A043-0F5EE67C2CC0}" srcOrd="1" destOrd="0" presId="urn:microsoft.com/office/officeart/2005/8/layout/radial1"/>
    <dgm:cxn modelId="{7228B61D-F14B-421E-9A34-D696E37992DC}" type="presOf" srcId="{90A9DBD0-C1A7-4398-A79B-D12BB24A16B1}" destId="{A6B35728-A222-459A-A4AD-D2CABE4D4BD5}" srcOrd="0" destOrd="0" presId="urn:microsoft.com/office/officeart/2005/8/layout/radial1"/>
    <dgm:cxn modelId="{C93B24A8-DDF1-4B51-AD94-EC5138877432}" type="presOf" srcId="{D70D9C16-C675-4FE7-9041-AF9166DCA209}" destId="{DAB60B94-A020-4BC4-8B16-306812A5FE5D}" srcOrd="1" destOrd="0" presId="urn:microsoft.com/office/officeart/2005/8/layout/radial1"/>
    <dgm:cxn modelId="{3A7CD950-0B62-4D97-BCB5-7D840DAB8ECA}" type="presOf" srcId="{8C332709-79BC-416C-BDCE-72014F467DD3}" destId="{43F263F3-6E4E-4E34-834D-EB0520532036}" srcOrd="0" destOrd="0" presId="urn:microsoft.com/office/officeart/2005/8/layout/radial1"/>
    <dgm:cxn modelId="{DA89FAB5-2F3D-48E2-9850-55AAE3973E76}" srcId="{C1DA923A-A1BB-45F2-93C0-350B5F451552}" destId="{6B2E788D-C65A-4FF5-96F8-ABF37E88E46A}" srcOrd="0" destOrd="0" parTransId="{0E2C5DD4-8206-4D92-B635-71AEFB8835A1}" sibTransId="{3F3C1950-874B-413E-826A-EF20B033FF55}"/>
    <dgm:cxn modelId="{A63FBD00-27AD-4AB7-82B4-3FFFE0002198}" type="presOf" srcId="{0E2C5DD4-8206-4D92-B635-71AEFB8835A1}" destId="{9A1D27B0-7696-4475-85B9-369E3E00A379}" srcOrd="0" destOrd="0" presId="urn:microsoft.com/office/officeart/2005/8/layout/radial1"/>
    <dgm:cxn modelId="{6C663A26-22DC-4DF8-8160-FBAD9377DBB2}" type="presOf" srcId="{C85DA755-A0C1-432B-A000-F315152535DE}" destId="{5E288ED8-75B3-4F58-9AD9-08779BAF5F58}" srcOrd="1" destOrd="0" presId="urn:microsoft.com/office/officeart/2005/8/layout/radial1"/>
    <dgm:cxn modelId="{4DE0376C-BE3B-4DA5-8C6D-5B309BB1CBD8}" srcId="{C1DA923A-A1BB-45F2-93C0-350B5F451552}" destId="{0D5AE606-41B5-489D-A38A-30BCB12A13CB}" srcOrd="7" destOrd="0" parTransId="{D70D9C16-C675-4FE7-9041-AF9166DCA209}" sibTransId="{C713EF8B-D92B-4FF0-889B-1C8225B1DC5E}"/>
    <dgm:cxn modelId="{33591E0F-BAF7-4B0F-8478-A7C586054400}" type="presOf" srcId="{B23BF59E-D516-4A7D-A0B5-31C58B754143}" destId="{0EC2D184-9867-4A9C-8125-267DD8A9B14E}" srcOrd="0" destOrd="0" presId="urn:microsoft.com/office/officeart/2005/8/layout/radial1"/>
    <dgm:cxn modelId="{B0A80949-A527-443E-BDAC-C12BECCD4A66}" type="presOf" srcId="{07A9B133-CFAD-42EE-8CC5-92924A3CC7B0}" destId="{0FBB9C25-7ABE-49D3-9358-443A745436D8}" srcOrd="0" destOrd="0" presId="urn:microsoft.com/office/officeart/2005/8/layout/radial1"/>
    <dgm:cxn modelId="{32B745B5-95E9-4D60-B332-FFEA94463DED}" type="presOf" srcId="{54A08F95-189A-48C3-94D2-673ED988BF68}" destId="{5B9D3205-1E7D-4E26-9544-F00C11F0F8C7}" srcOrd="0" destOrd="0" presId="urn:microsoft.com/office/officeart/2005/8/layout/radial1"/>
    <dgm:cxn modelId="{64AD6749-6214-41D2-9EE2-EE5848D9666A}" type="presOf" srcId="{6B2E788D-C65A-4FF5-96F8-ABF37E88E46A}" destId="{1924EBBE-001D-474B-9DEE-3B43E908056E}" srcOrd="0" destOrd="0" presId="urn:microsoft.com/office/officeart/2005/8/layout/radial1"/>
    <dgm:cxn modelId="{F560469A-B658-46AB-B568-52C5441CDE0B}" type="presOf" srcId="{F9B9C6A9-AE93-4942-9CE3-DA119E30383F}" destId="{34A521AB-CC9F-41D2-A91E-D5FAF8513B69}" srcOrd="0" destOrd="0" presId="urn:microsoft.com/office/officeart/2005/8/layout/radial1"/>
    <dgm:cxn modelId="{C9708D60-CAB5-4166-BFEE-02FFD42E9162}" type="presOf" srcId="{875EC218-1385-49DC-A514-49134F93869F}" destId="{49909F40-00DD-4065-A162-FB33EFAED830}" srcOrd="0" destOrd="0" presId="urn:microsoft.com/office/officeart/2005/8/layout/radial1"/>
    <dgm:cxn modelId="{432A35A7-E00A-43E9-82C4-B2BC9895FADF}" type="presOf" srcId="{07A9B133-CFAD-42EE-8CC5-92924A3CC7B0}" destId="{90F996B0-83A4-45C3-B27B-E1124C80A2FE}" srcOrd="1" destOrd="0" presId="urn:microsoft.com/office/officeart/2005/8/layout/radial1"/>
    <dgm:cxn modelId="{E0FE2306-DB3A-466D-94F2-DF81F87768CE}" type="presOf" srcId="{9B2678EF-E7FF-48BB-80B0-DB9A03E02380}" destId="{7905DDBF-0FA3-4AA0-AAF8-487AE1BB1FCF}" srcOrd="0" destOrd="0" presId="urn:microsoft.com/office/officeart/2005/8/layout/radial1"/>
    <dgm:cxn modelId="{A4CB46BF-1D1C-464E-B514-81E00E07045B}" type="presOf" srcId="{28CA229A-656D-44CE-9C4E-4ACBF1DFA94B}" destId="{79928CAC-403E-4579-9609-FC364854BE53}" srcOrd="1" destOrd="0" presId="urn:microsoft.com/office/officeart/2005/8/layout/radial1"/>
    <dgm:cxn modelId="{56EA5D55-38A2-4137-8F11-C6B552CF7A85}" type="presOf" srcId="{2B8CF8FB-626E-4807-8E2D-3375BEA865C6}" destId="{151082E2-E7B1-4948-86C0-A124E1D7588D}" srcOrd="1" destOrd="0" presId="urn:microsoft.com/office/officeart/2005/8/layout/radial1"/>
    <dgm:cxn modelId="{FDF1E6D3-D8CD-40C2-A736-DF1B67C3C7F3}" srcId="{C1DA923A-A1BB-45F2-93C0-350B5F451552}" destId="{3A97DB0A-9B37-496E-9C56-421E0081AE7C}" srcOrd="9" destOrd="0" parTransId="{07A9B133-CFAD-42EE-8CC5-92924A3CC7B0}" sibTransId="{5137D7ED-4B18-4CB8-8E59-7A4B76F889C6}"/>
    <dgm:cxn modelId="{C57A4504-06BF-4A23-AD9B-3778984F5F19}" type="presOf" srcId="{88B334E2-A3FD-40D1-81AE-3AB023FF799C}" destId="{EE6E9E6A-1454-4A05-A6A9-DBE85933E05D}" srcOrd="0" destOrd="0" presId="urn:microsoft.com/office/officeart/2005/8/layout/radial1"/>
    <dgm:cxn modelId="{8AA73E19-BF24-4B65-8B99-F87B46BC1DD2}" type="presOf" srcId="{C1DA923A-A1BB-45F2-93C0-350B5F451552}" destId="{A7C22736-C506-4CD1-8DD3-368C183DF681}" srcOrd="0" destOrd="0" presId="urn:microsoft.com/office/officeart/2005/8/layout/radial1"/>
    <dgm:cxn modelId="{478C26FB-EAA2-44F9-9456-09492CBCE4CC}" type="presOf" srcId="{D02AA7EB-8B1D-4A24-8B4F-1089FF898110}" destId="{B0E64420-53AA-4D11-91F1-8B7003B56A1D}" srcOrd="0" destOrd="0" presId="urn:microsoft.com/office/officeart/2005/8/layout/radial1"/>
    <dgm:cxn modelId="{0FD2CC1A-BEF6-49E6-BEB3-59E8D1BB570C}" type="presOf" srcId="{D866EC23-461D-469D-8FDE-09D01828A5D2}" destId="{B29D14AB-72C6-45F8-BC0E-9D9D4D1A80BD}" srcOrd="0" destOrd="0" presId="urn:microsoft.com/office/officeart/2005/8/layout/radial1"/>
    <dgm:cxn modelId="{0F75FD16-858A-49C9-94AE-62EF285AB36B}" srcId="{C1DA923A-A1BB-45F2-93C0-350B5F451552}" destId="{88B334E2-A3FD-40D1-81AE-3AB023FF799C}" srcOrd="1" destOrd="0" parTransId="{9B2678EF-E7FF-48BB-80B0-DB9A03E02380}" sibTransId="{72D05EE3-1069-4A10-A6A4-4A22EA33EF9F}"/>
    <dgm:cxn modelId="{DA0E07FE-490D-4AE0-B795-67DF3E46A195}" srcId="{D866EC23-461D-469D-8FDE-09D01828A5D2}" destId="{C1DA923A-A1BB-45F2-93C0-350B5F451552}" srcOrd="0" destOrd="0" parTransId="{7FFAC85D-715D-4440-B327-79014B5828DC}" sibTransId="{3EAFA58E-031A-4543-BDA5-9BED142538C0}"/>
    <dgm:cxn modelId="{7D6A1A9C-37BB-4C8A-8DA1-B6F7947BE14D}" type="presOf" srcId="{9B2678EF-E7FF-48BB-80B0-DB9A03E02380}" destId="{B1B53B76-FBF8-44A7-9B8A-F62463F3D041}" srcOrd="1" destOrd="0" presId="urn:microsoft.com/office/officeart/2005/8/layout/radial1"/>
    <dgm:cxn modelId="{DDB9215B-552B-43E2-A87C-C3B90E33F2DF}" type="presOf" srcId="{D02AA7EB-8B1D-4A24-8B4F-1089FF898110}" destId="{8762B067-3955-4370-A45A-DB1D896246B3}" srcOrd="1" destOrd="0" presId="urn:microsoft.com/office/officeart/2005/8/layout/radial1"/>
    <dgm:cxn modelId="{7365B5EB-D5BC-4971-8C3A-3AAFCB070CED}" type="presOf" srcId="{84776D0B-1787-4181-8267-8A7B5CCAE4D7}" destId="{5A9EAA1F-B698-4EFE-97DF-C65DF064183F}" srcOrd="0" destOrd="0" presId="urn:microsoft.com/office/officeart/2005/8/layout/radial1"/>
    <dgm:cxn modelId="{20D1F1F5-1DC2-478F-B85C-B4F98118D28C}" type="presOf" srcId="{0D5AE606-41B5-489D-A38A-30BCB12A13CB}" destId="{99F65048-4713-4AEA-A8FB-0D64C38BDAEE}" srcOrd="0" destOrd="0" presId="urn:microsoft.com/office/officeart/2005/8/layout/radial1"/>
    <dgm:cxn modelId="{80BBBB4C-3D59-441C-A0E3-AB6EE62388FA}" srcId="{C1DA923A-A1BB-45F2-93C0-350B5F451552}" destId="{8C332709-79BC-416C-BDCE-72014F467DD3}" srcOrd="8" destOrd="0" parTransId="{C85DA755-A0C1-432B-A000-F315152535DE}" sibTransId="{DDEC5BF8-717E-4205-8E30-AC5B3662785E}"/>
    <dgm:cxn modelId="{07A5B175-9958-4066-9248-ACD46FF7A706}" type="presOf" srcId="{E805ABF9-2095-42DE-80E8-893EF769DB18}" destId="{5AE9F321-2FEF-4989-8419-4DAA9783A74F}" srcOrd="0" destOrd="0" presId="urn:microsoft.com/office/officeart/2005/8/layout/radial1"/>
    <dgm:cxn modelId="{430E1F0F-8F68-4AE2-8AEE-CBA3731FF7BF}" type="presOf" srcId="{3A97DB0A-9B37-496E-9C56-421E0081AE7C}" destId="{09FA09F5-F571-40CA-95D5-A03C2EC9310E}" srcOrd="0" destOrd="0" presId="urn:microsoft.com/office/officeart/2005/8/layout/radial1"/>
    <dgm:cxn modelId="{CFF69B7F-D5EB-4D64-BB54-C5DC8A06C0BB}" type="presOf" srcId="{B23BF59E-D516-4A7D-A0B5-31C58B754143}" destId="{D4DF7F99-7906-4889-A418-B2526064C132}" srcOrd="1" destOrd="0" presId="urn:microsoft.com/office/officeart/2005/8/layout/radial1"/>
    <dgm:cxn modelId="{C6A72898-E9B1-4565-B6B2-AC13D249BBF8}" srcId="{C1DA923A-A1BB-45F2-93C0-350B5F451552}" destId="{90A9DBD0-C1A7-4398-A79B-D12BB24A16B1}" srcOrd="2" destOrd="0" parTransId="{2B8CF8FB-626E-4807-8E2D-3375BEA865C6}" sibTransId="{2C3AFE58-8475-4B87-B8B0-0FC28F32CE30}"/>
    <dgm:cxn modelId="{8704A6E7-81B5-45A0-ADF6-03295D81B4A9}" type="presOf" srcId="{54A08F95-189A-48C3-94D2-673ED988BF68}" destId="{FF6005D1-F10A-43A7-A6D5-A90CCF98E1A5}" srcOrd="1" destOrd="0" presId="urn:microsoft.com/office/officeart/2005/8/layout/radial1"/>
    <dgm:cxn modelId="{3DA78163-F92C-45FD-AD03-9501388FECF2}" srcId="{C1DA923A-A1BB-45F2-93C0-350B5F451552}" destId="{84776D0B-1787-4181-8267-8A7B5CCAE4D7}" srcOrd="4" destOrd="0" parTransId="{28CA229A-656D-44CE-9C4E-4ACBF1DFA94B}" sibTransId="{B949529A-D14B-4C22-BB35-AA89CE37F54D}"/>
    <dgm:cxn modelId="{78978E25-9287-47A9-A5E8-6787D3CB1645}" type="presOf" srcId="{C85DA755-A0C1-432B-A000-F315152535DE}" destId="{314B3C76-F67F-4825-835D-CF9A931AC8D7}" srcOrd="0" destOrd="0" presId="urn:microsoft.com/office/officeart/2005/8/layout/radial1"/>
    <dgm:cxn modelId="{561CF549-DA01-436D-A186-9360A89E85E3}" srcId="{C1DA923A-A1BB-45F2-93C0-350B5F451552}" destId="{F9B9C6A9-AE93-4942-9CE3-DA119E30383F}" srcOrd="5" destOrd="0" parTransId="{D02AA7EB-8B1D-4A24-8B4F-1089FF898110}" sibTransId="{5E85EF9A-2FF4-4946-800A-A8C86E3B3427}"/>
    <dgm:cxn modelId="{2BEE2142-95CF-4A29-B12C-AF1C279F92A6}" type="presOf" srcId="{28CA229A-656D-44CE-9C4E-4ACBF1DFA94B}" destId="{BB89E566-0856-4F39-BEFB-DDCF494351EF}" srcOrd="0" destOrd="0" presId="urn:microsoft.com/office/officeart/2005/8/layout/radial1"/>
    <dgm:cxn modelId="{5D6003C5-94B6-4F5F-B0AF-B9BE02A9AABF}" srcId="{C1DA923A-A1BB-45F2-93C0-350B5F451552}" destId="{E805ABF9-2095-42DE-80E8-893EF769DB18}" srcOrd="6" destOrd="0" parTransId="{54A08F95-189A-48C3-94D2-673ED988BF68}" sibTransId="{3776040F-9656-4090-8FC2-4C28DFDB56D1}"/>
    <dgm:cxn modelId="{EAB07C35-C8A4-4796-ACAF-ABA063EFF1C0}" srcId="{C1DA923A-A1BB-45F2-93C0-350B5F451552}" destId="{875EC218-1385-49DC-A514-49134F93869F}" srcOrd="3" destOrd="0" parTransId="{B23BF59E-D516-4A7D-A0B5-31C58B754143}" sibTransId="{E2D820F0-FFEA-4B14-9F5A-8B2BF6072A0C}"/>
    <dgm:cxn modelId="{F8CCAB4A-F67D-45FA-88FB-6B58F9CADA51}" type="presOf" srcId="{D70D9C16-C675-4FE7-9041-AF9166DCA209}" destId="{D3C0FC14-2403-49D8-BD0A-BB66D932FCBB}" srcOrd="0" destOrd="0" presId="urn:microsoft.com/office/officeart/2005/8/layout/radial1"/>
    <dgm:cxn modelId="{735F25D4-943E-469D-B449-1C558FA5AA58}" type="presOf" srcId="{2B8CF8FB-626E-4807-8E2D-3375BEA865C6}" destId="{4B3894AD-BF6F-48B2-9D8A-B724E62E9327}" srcOrd="0" destOrd="0" presId="urn:microsoft.com/office/officeart/2005/8/layout/radial1"/>
    <dgm:cxn modelId="{D26353E2-536B-44D8-836D-FDED912105D2}" type="presParOf" srcId="{B29D14AB-72C6-45F8-BC0E-9D9D4D1A80BD}" destId="{A7C22736-C506-4CD1-8DD3-368C183DF681}" srcOrd="0" destOrd="0" presId="urn:microsoft.com/office/officeart/2005/8/layout/radial1"/>
    <dgm:cxn modelId="{0A160188-045E-474E-8372-D4B97BFFBED9}" type="presParOf" srcId="{B29D14AB-72C6-45F8-BC0E-9D9D4D1A80BD}" destId="{9A1D27B0-7696-4475-85B9-369E3E00A379}" srcOrd="1" destOrd="0" presId="urn:microsoft.com/office/officeart/2005/8/layout/radial1"/>
    <dgm:cxn modelId="{FA82926F-1F27-4C29-B632-296F482F7AE9}" type="presParOf" srcId="{9A1D27B0-7696-4475-85B9-369E3E00A379}" destId="{D55293EF-3A8A-4CE8-A043-0F5EE67C2CC0}" srcOrd="0" destOrd="0" presId="urn:microsoft.com/office/officeart/2005/8/layout/radial1"/>
    <dgm:cxn modelId="{6AE714B0-4384-485A-909A-EB36F9ACE1C3}" type="presParOf" srcId="{B29D14AB-72C6-45F8-BC0E-9D9D4D1A80BD}" destId="{1924EBBE-001D-474B-9DEE-3B43E908056E}" srcOrd="2" destOrd="0" presId="urn:microsoft.com/office/officeart/2005/8/layout/radial1"/>
    <dgm:cxn modelId="{EA2AC3DC-6824-44EC-9B41-0515CE265B78}" type="presParOf" srcId="{B29D14AB-72C6-45F8-BC0E-9D9D4D1A80BD}" destId="{7905DDBF-0FA3-4AA0-AAF8-487AE1BB1FCF}" srcOrd="3" destOrd="0" presId="urn:microsoft.com/office/officeart/2005/8/layout/radial1"/>
    <dgm:cxn modelId="{836C447C-707E-4444-8940-256220882433}" type="presParOf" srcId="{7905DDBF-0FA3-4AA0-AAF8-487AE1BB1FCF}" destId="{B1B53B76-FBF8-44A7-9B8A-F62463F3D041}" srcOrd="0" destOrd="0" presId="urn:microsoft.com/office/officeart/2005/8/layout/radial1"/>
    <dgm:cxn modelId="{54CAD165-6CD1-4365-B768-4574E050E633}" type="presParOf" srcId="{B29D14AB-72C6-45F8-BC0E-9D9D4D1A80BD}" destId="{EE6E9E6A-1454-4A05-A6A9-DBE85933E05D}" srcOrd="4" destOrd="0" presId="urn:microsoft.com/office/officeart/2005/8/layout/radial1"/>
    <dgm:cxn modelId="{9E1446BE-9B4B-4102-BCB5-F0F4B1603061}" type="presParOf" srcId="{B29D14AB-72C6-45F8-BC0E-9D9D4D1A80BD}" destId="{4B3894AD-BF6F-48B2-9D8A-B724E62E9327}" srcOrd="5" destOrd="0" presId="urn:microsoft.com/office/officeart/2005/8/layout/radial1"/>
    <dgm:cxn modelId="{7BF29235-68F0-43F2-9B74-54BBF0377C71}" type="presParOf" srcId="{4B3894AD-BF6F-48B2-9D8A-B724E62E9327}" destId="{151082E2-E7B1-4948-86C0-A124E1D7588D}" srcOrd="0" destOrd="0" presId="urn:microsoft.com/office/officeart/2005/8/layout/radial1"/>
    <dgm:cxn modelId="{7F7F16F2-8A35-4ADC-A1AC-D50A1F83401B}" type="presParOf" srcId="{B29D14AB-72C6-45F8-BC0E-9D9D4D1A80BD}" destId="{A6B35728-A222-459A-A4AD-D2CABE4D4BD5}" srcOrd="6" destOrd="0" presId="urn:microsoft.com/office/officeart/2005/8/layout/radial1"/>
    <dgm:cxn modelId="{D065F4D7-91B5-4051-9686-D9DBE70A687B}" type="presParOf" srcId="{B29D14AB-72C6-45F8-BC0E-9D9D4D1A80BD}" destId="{0EC2D184-9867-4A9C-8125-267DD8A9B14E}" srcOrd="7" destOrd="0" presId="urn:microsoft.com/office/officeart/2005/8/layout/radial1"/>
    <dgm:cxn modelId="{5ACDFE6F-F6DB-4432-A8B5-E928CC0E99E9}" type="presParOf" srcId="{0EC2D184-9867-4A9C-8125-267DD8A9B14E}" destId="{D4DF7F99-7906-4889-A418-B2526064C132}" srcOrd="0" destOrd="0" presId="urn:microsoft.com/office/officeart/2005/8/layout/radial1"/>
    <dgm:cxn modelId="{55DADB25-99DF-403E-84C0-CB55229E4478}" type="presParOf" srcId="{B29D14AB-72C6-45F8-BC0E-9D9D4D1A80BD}" destId="{49909F40-00DD-4065-A162-FB33EFAED830}" srcOrd="8" destOrd="0" presId="urn:microsoft.com/office/officeart/2005/8/layout/radial1"/>
    <dgm:cxn modelId="{26272A16-D01D-40BF-8D4C-9F94EBCC243E}" type="presParOf" srcId="{B29D14AB-72C6-45F8-BC0E-9D9D4D1A80BD}" destId="{BB89E566-0856-4F39-BEFB-DDCF494351EF}" srcOrd="9" destOrd="0" presId="urn:microsoft.com/office/officeart/2005/8/layout/radial1"/>
    <dgm:cxn modelId="{B0C5F3F5-8DD4-490D-80BC-A8E65756EB10}" type="presParOf" srcId="{BB89E566-0856-4F39-BEFB-DDCF494351EF}" destId="{79928CAC-403E-4579-9609-FC364854BE53}" srcOrd="0" destOrd="0" presId="urn:microsoft.com/office/officeart/2005/8/layout/radial1"/>
    <dgm:cxn modelId="{5A1A6816-16C5-46FA-AFE7-FDBCF57320D0}" type="presParOf" srcId="{B29D14AB-72C6-45F8-BC0E-9D9D4D1A80BD}" destId="{5A9EAA1F-B698-4EFE-97DF-C65DF064183F}" srcOrd="10" destOrd="0" presId="urn:microsoft.com/office/officeart/2005/8/layout/radial1"/>
    <dgm:cxn modelId="{839B2E65-DE4E-4BE1-A315-63A157A9E3B8}" type="presParOf" srcId="{B29D14AB-72C6-45F8-BC0E-9D9D4D1A80BD}" destId="{B0E64420-53AA-4D11-91F1-8B7003B56A1D}" srcOrd="11" destOrd="0" presId="urn:microsoft.com/office/officeart/2005/8/layout/radial1"/>
    <dgm:cxn modelId="{3BE265EB-89C0-4836-AC0C-F4BBC9736BD0}" type="presParOf" srcId="{B0E64420-53AA-4D11-91F1-8B7003B56A1D}" destId="{8762B067-3955-4370-A45A-DB1D896246B3}" srcOrd="0" destOrd="0" presId="urn:microsoft.com/office/officeart/2005/8/layout/radial1"/>
    <dgm:cxn modelId="{DEDF65A6-83B4-4F72-A2F8-97C745393004}" type="presParOf" srcId="{B29D14AB-72C6-45F8-BC0E-9D9D4D1A80BD}" destId="{34A521AB-CC9F-41D2-A91E-D5FAF8513B69}" srcOrd="12" destOrd="0" presId="urn:microsoft.com/office/officeart/2005/8/layout/radial1"/>
    <dgm:cxn modelId="{2B390130-E267-4B57-A3C2-EC961BE720AF}" type="presParOf" srcId="{B29D14AB-72C6-45F8-BC0E-9D9D4D1A80BD}" destId="{5B9D3205-1E7D-4E26-9544-F00C11F0F8C7}" srcOrd="13" destOrd="0" presId="urn:microsoft.com/office/officeart/2005/8/layout/radial1"/>
    <dgm:cxn modelId="{152FD023-2A14-4CFF-AFA0-9B40C443DBC2}" type="presParOf" srcId="{5B9D3205-1E7D-4E26-9544-F00C11F0F8C7}" destId="{FF6005D1-F10A-43A7-A6D5-A90CCF98E1A5}" srcOrd="0" destOrd="0" presId="urn:microsoft.com/office/officeart/2005/8/layout/radial1"/>
    <dgm:cxn modelId="{043A83C2-65D5-4341-AECE-FBABB29DA1F1}" type="presParOf" srcId="{B29D14AB-72C6-45F8-BC0E-9D9D4D1A80BD}" destId="{5AE9F321-2FEF-4989-8419-4DAA9783A74F}" srcOrd="14" destOrd="0" presId="urn:microsoft.com/office/officeart/2005/8/layout/radial1"/>
    <dgm:cxn modelId="{1F23F492-66E2-4B1D-A70A-0BD1D8A4BDF9}" type="presParOf" srcId="{B29D14AB-72C6-45F8-BC0E-9D9D4D1A80BD}" destId="{D3C0FC14-2403-49D8-BD0A-BB66D932FCBB}" srcOrd="15" destOrd="0" presId="urn:microsoft.com/office/officeart/2005/8/layout/radial1"/>
    <dgm:cxn modelId="{9810B1A4-7B4B-4EA5-AB5C-FE4ABD416E20}" type="presParOf" srcId="{D3C0FC14-2403-49D8-BD0A-BB66D932FCBB}" destId="{DAB60B94-A020-4BC4-8B16-306812A5FE5D}" srcOrd="0" destOrd="0" presId="urn:microsoft.com/office/officeart/2005/8/layout/radial1"/>
    <dgm:cxn modelId="{8E38E4A8-3193-4A05-BA81-CC4592E0BED1}" type="presParOf" srcId="{B29D14AB-72C6-45F8-BC0E-9D9D4D1A80BD}" destId="{99F65048-4713-4AEA-A8FB-0D64C38BDAEE}" srcOrd="16" destOrd="0" presId="urn:microsoft.com/office/officeart/2005/8/layout/radial1"/>
    <dgm:cxn modelId="{88FB399D-711B-4B1F-8C31-4FE949C3D576}" type="presParOf" srcId="{B29D14AB-72C6-45F8-BC0E-9D9D4D1A80BD}" destId="{314B3C76-F67F-4825-835D-CF9A931AC8D7}" srcOrd="17" destOrd="0" presId="urn:microsoft.com/office/officeart/2005/8/layout/radial1"/>
    <dgm:cxn modelId="{BD28DAC3-8330-4447-9F49-8F941EAC61DC}" type="presParOf" srcId="{314B3C76-F67F-4825-835D-CF9A931AC8D7}" destId="{5E288ED8-75B3-4F58-9AD9-08779BAF5F58}" srcOrd="0" destOrd="0" presId="urn:microsoft.com/office/officeart/2005/8/layout/radial1"/>
    <dgm:cxn modelId="{97C9312B-1EA9-44A6-ABAF-F518CD14BDCE}" type="presParOf" srcId="{B29D14AB-72C6-45F8-BC0E-9D9D4D1A80BD}" destId="{43F263F3-6E4E-4E34-834D-EB0520532036}" srcOrd="18" destOrd="0" presId="urn:microsoft.com/office/officeart/2005/8/layout/radial1"/>
    <dgm:cxn modelId="{A3D1D711-BB5C-4BD9-A2EE-1AD4E6770767}" type="presParOf" srcId="{B29D14AB-72C6-45F8-BC0E-9D9D4D1A80BD}" destId="{0FBB9C25-7ABE-49D3-9358-443A745436D8}" srcOrd="19" destOrd="0" presId="urn:microsoft.com/office/officeart/2005/8/layout/radial1"/>
    <dgm:cxn modelId="{31E0B222-A794-49E2-9959-6CDBC0D18E9C}" type="presParOf" srcId="{0FBB9C25-7ABE-49D3-9358-443A745436D8}" destId="{90F996B0-83A4-45C3-B27B-E1124C80A2FE}" srcOrd="0" destOrd="0" presId="urn:microsoft.com/office/officeart/2005/8/layout/radial1"/>
    <dgm:cxn modelId="{E4FD2BC0-0EAE-4B6E-B003-CC147452A083}" type="presParOf" srcId="{B29D14AB-72C6-45F8-BC0E-9D9D4D1A80BD}" destId="{09FA09F5-F571-40CA-95D5-A03C2EC9310E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22736-C506-4CD1-8DD3-368C183DF681}">
      <dsp:nvSpPr>
        <dsp:cNvPr id="0" name=""/>
        <dsp:cNvSpPr/>
      </dsp:nvSpPr>
      <dsp:spPr>
        <a:xfrm>
          <a:off x="3214690" y="1714497"/>
          <a:ext cx="2294149" cy="216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kern="1200" dirty="0" smtClean="0">
              <a:solidFill>
                <a:srgbClr val="002060"/>
              </a:solidFill>
            </a:rPr>
            <a:t>минерал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</dsp:txBody>
      <dsp:txXfrm>
        <a:off x="3550660" y="2031716"/>
        <a:ext cx="1622209" cy="1531672"/>
      </dsp:txXfrm>
    </dsp:sp>
    <dsp:sp modelId="{9A1D27B0-7696-4475-85B9-369E3E00A379}">
      <dsp:nvSpPr>
        <dsp:cNvPr id="0" name=""/>
        <dsp:cNvSpPr/>
      </dsp:nvSpPr>
      <dsp:spPr>
        <a:xfrm rot="16296477">
          <a:off x="4104297" y="1408054"/>
          <a:ext cx="592341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592341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85659" y="1404015"/>
        <a:ext cx="29617" cy="29617"/>
      </dsp:txXfrm>
    </dsp:sp>
    <dsp:sp modelId="{1924EBBE-001D-474B-9DEE-3B43E908056E}">
      <dsp:nvSpPr>
        <dsp:cNvPr id="0" name=""/>
        <dsp:cNvSpPr/>
      </dsp:nvSpPr>
      <dsp:spPr>
        <a:xfrm>
          <a:off x="3775429" y="-39454"/>
          <a:ext cx="1299318" cy="1162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вещество</a:t>
          </a:r>
        </a:p>
      </dsp:txBody>
      <dsp:txXfrm>
        <a:off x="3965710" y="130777"/>
        <a:ext cx="918756" cy="821945"/>
      </dsp:txXfrm>
    </dsp:sp>
    <dsp:sp modelId="{7905DDBF-0FA3-4AA0-AAF8-487AE1BB1FCF}">
      <dsp:nvSpPr>
        <dsp:cNvPr id="0" name=""/>
        <dsp:cNvSpPr/>
      </dsp:nvSpPr>
      <dsp:spPr>
        <a:xfrm rot="18416681">
          <a:off x="4925334" y="1702298"/>
          <a:ext cx="504014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504014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64741" y="1700467"/>
        <a:ext cx="25200" cy="25200"/>
      </dsp:txXfrm>
    </dsp:sp>
    <dsp:sp modelId="{EE6E9E6A-1454-4A05-A6A9-DBE85933E05D}">
      <dsp:nvSpPr>
        <dsp:cNvPr id="0" name=""/>
        <dsp:cNvSpPr/>
      </dsp:nvSpPr>
      <dsp:spPr>
        <a:xfrm>
          <a:off x="5061741" y="285750"/>
          <a:ext cx="1351566" cy="1364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Химическое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соединение</a:t>
          </a:r>
        </a:p>
      </dsp:txBody>
      <dsp:txXfrm>
        <a:off x="5259673" y="485630"/>
        <a:ext cx="955702" cy="965109"/>
      </dsp:txXfrm>
    </dsp:sp>
    <dsp:sp modelId="{4B3894AD-BF6F-48B2-9D8A-B724E62E9327}">
      <dsp:nvSpPr>
        <dsp:cNvPr id="0" name=""/>
        <dsp:cNvSpPr/>
      </dsp:nvSpPr>
      <dsp:spPr>
        <a:xfrm rot="20516619">
          <a:off x="5434704" y="2362038"/>
          <a:ext cx="459858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59858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3137" y="2361311"/>
        <a:ext cx="22992" cy="22992"/>
      </dsp:txXfrm>
    </dsp:sp>
    <dsp:sp modelId="{A6B35728-A222-459A-A4AD-D2CABE4D4BD5}">
      <dsp:nvSpPr>
        <dsp:cNvPr id="0" name=""/>
        <dsp:cNvSpPr/>
      </dsp:nvSpPr>
      <dsp:spPr>
        <a:xfrm>
          <a:off x="5843551" y="1428760"/>
          <a:ext cx="1410206" cy="1311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Твёрдое вещество </a:t>
          </a:r>
        </a:p>
      </dsp:txBody>
      <dsp:txXfrm>
        <a:off x="6050071" y="1620854"/>
        <a:ext cx="997166" cy="927511"/>
      </dsp:txXfrm>
    </dsp:sp>
    <dsp:sp modelId="{0EC2D184-9867-4A9C-8125-267DD8A9B14E}">
      <dsp:nvSpPr>
        <dsp:cNvPr id="0" name=""/>
        <dsp:cNvSpPr/>
      </dsp:nvSpPr>
      <dsp:spPr>
        <a:xfrm rot="1017750">
          <a:off x="5442247" y="3193823"/>
          <a:ext cx="50801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508016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83555" y="3191892"/>
        <a:ext cx="25400" cy="25400"/>
      </dsp:txXfrm>
    </dsp:sp>
    <dsp:sp modelId="{49909F40-00DD-4065-A162-FB33EFAED830}">
      <dsp:nvSpPr>
        <dsp:cNvPr id="0" name=""/>
        <dsp:cNvSpPr/>
      </dsp:nvSpPr>
      <dsp:spPr>
        <a:xfrm>
          <a:off x="5914991" y="2785772"/>
          <a:ext cx="1267327" cy="13576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Однород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ный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по хим. составу</a:t>
          </a:r>
        </a:p>
      </dsp:txBody>
      <dsp:txXfrm>
        <a:off x="6100587" y="2984592"/>
        <a:ext cx="896135" cy="959989"/>
      </dsp:txXfrm>
    </dsp:sp>
    <dsp:sp modelId="{BB89E566-0856-4F39-BEFB-DDCF494351EF}">
      <dsp:nvSpPr>
        <dsp:cNvPr id="0" name=""/>
        <dsp:cNvSpPr/>
      </dsp:nvSpPr>
      <dsp:spPr>
        <a:xfrm rot="3141206">
          <a:off x="4950202" y="3839007"/>
          <a:ext cx="44649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46495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62287" y="3838614"/>
        <a:ext cx="22324" cy="22324"/>
      </dsp:txXfrm>
    </dsp:sp>
    <dsp:sp modelId="{5A9EAA1F-B698-4EFE-97DF-C65DF064183F}">
      <dsp:nvSpPr>
        <dsp:cNvPr id="0" name=""/>
        <dsp:cNvSpPr/>
      </dsp:nvSpPr>
      <dsp:spPr>
        <a:xfrm>
          <a:off x="5045629" y="3875612"/>
          <a:ext cx="1383790" cy="1410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минералов </a:t>
          </a:r>
        </a:p>
      </dsp:txBody>
      <dsp:txXfrm>
        <a:off x="5248280" y="4082219"/>
        <a:ext cx="978488" cy="997585"/>
      </dsp:txXfrm>
    </dsp:sp>
    <dsp:sp modelId="{B0E64420-53AA-4D11-91F1-8B7003B56A1D}">
      <dsp:nvSpPr>
        <dsp:cNvPr id="0" name=""/>
        <dsp:cNvSpPr/>
      </dsp:nvSpPr>
      <dsp:spPr>
        <a:xfrm rot="5301520">
          <a:off x="4138526" y="4131094"/>
          <a:ext cx="523518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523518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87197" y="4128775"/>
        <a:ext cx="26175" cy="26175"/>
      </dsp:txXfrm>
    </dsp:sp>
    <dsp:sp modelId="{34A521AB-CC9F-41D2-A91E-D5FAF8513B69}">
      <dsp:nvSpPr>
        <dsp:cNvPr id="0" name=""/>
        <dsp:cNvSpPr/>
      </dsp:nvSpPr>
      <dsp:spPr>
        <a:xfrm>
          <a:off x="3775429" y="4403301"/>
          <a:ext cx="1299318" cy="1208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Самородны</a:t>
          </a: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е   элементы</a:t>
          </a:r>
        </a:p>
      </dsp:txBody>
      <dsp:txXfrm>
        <a:off x="3965710" y="4580252"/>
        <a:ext cx="918756" cy="854393"/>
      </dsp:txXfrm>
    </dsp:sp>
    <dsp:sp modelId="{5B9D3205-1E7D-4E26-9544-F00C11F0F8C7}">
      <dsp:nvSpPr>
        <dsp:cNvPr id="0" name=""/>
        <dsp:cNvSpPr/>
      </dsp:nvSpPr>
      <dsp:spPr>
        <a:xfrm rot="7500415">
          <a:off x="3427646" y="3847045"/>
          <a:ext cx="383048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383048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09594" y="3848239"/>
        <a:ext cx="19152" cy="19152"/>
      </dsp:txXfrm>
    </dsp:sp>
    <dsp:sp modelId="{5AE9F321-2FEF-4989-8419-4DAA9783A74F}">
      <dsp:nvSpPr>
        <dsp:cNvPr id="0" name=""/>
        <dsp:cNvSpPr/>
      </dsp:nvSpPr>
      <dsp:spPr>
        <a:xfrm>
          <a:off x="2373962" y="3909702"/>
          <a:ext cx="1477379" cy="1342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Сульфиды</a:t>
          </a:r>
        </a:p>
      </dsp:txBody>
      <dsp:txXfrm>
        <a:off x="2590319" y="4106324"/>
        <a:ext cx="1044665" cy="949376"/>
      </dsp:txXfrm>
    </dsp:sp>
    <dsp:sp modelId="{D3C0FC14-2403-49D8-BD0A-BB66D932FCBB}">
      <dsp:nvSpPr>
        <dsp:cNvPr id="0" name=""/>
        <dsp:cNvSpPr/>
      </dsp:nvSpPr>
      <dsp:spPr>
        <a:xfrm rot="9723591">
          <a:off x="2942702" y="3190808"/>
          <a:ext cx="342329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342329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05308" y="3193020"/>
        <a:ext cx="17116" cy="17116"/>
      </dsp:txXfrm>
    </dsp:sp>
    <dsp:sp modelId="{99F65048-4713-4AEA-A8FB-0D64C38BDAEE}">
      <dsp:nvSpPr>
        <dsp:cNvPr id="0" name=""/>
        <dsp:cNvSpPr/>
      </dsp:nvSpPr>
      <dsp:spPr>
        <a:xfrm>
          <a:off x="1608736" y="2860185"/>
          <a:ext cx="1385571" cy="1208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Окислы</a:t>
          </a:r>
        </a:p>
      </dsp:txBody>
      <dsp:txXfrm>
        <a:off x="1811648" y="3037210"/>
        <a:ext cx="979747" cy="854754"/>
      </dsp:txXfrm>
    </dsp:sp>
    <dsp:sp modelId="{314B3C76-F67F-4825-835D-CF9A931AC8D7}">
      <dsp:nvSpPr>
        <dsp:cNvPr id="0" name=""/>
        <dsp:cNvSpPr/>
      </dsp:nvSpPr>
      <dsp:spPr>
        <a:xfrm rot="11945284">
          <a:off x="2941613" y="2356391"/>
          <a:ext cx="352832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352832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09209" y="2358340"/>
        <a:ext cx="17641" cy="17641"/>
      </dsp:txXfrm>
    </dsp:sp>
    <dsp:sp modelId="{43F263F3-6E4E-4E34-834D-EB0520532036}">
      <dsp:nvSpPr>
        <dsp:cNvPr id="0" name=""/>
        <dsp:cNvSpPr/>
      </dsp:nvSpPr>
      <dsp:spPr>
        <a:xfrm>
          <a:off x="1604522" y="1463046"/>
          <a:ext cx="1393998" cy="1243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Физические свойства</a:t>
          </a:r>
        </a:p>
      </dsp:txBody>
      <dsp:txXfrm>
        <a:off x="1808668" y="1645098"/>
        <a:ext cx="985706" cy="879023"/>
      </dsp:txXfrm>
    </dsp:sp>
    <dsp:sp modelId="{0FBB9C25-7ABE-49D3-9358-443A745436D8}">
      <dsp:nvSpPr>
        <dsp:cNvPr id="0" name=""/>
        <dsp:cNvSpPr/>
      </dsp:nvSpPr>
      <dsp:spPr>
        <a:xfrm rot="14140458">
          <a:off x="3377502" y="1684966"/>
          <a:ext cx="463860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3860" y="1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97835" y="1684139"/>
        <a:ext cx="23193" cy="23193"/>
      </dsp:txXfrm>
    </dsp:sp>
    <dsp:sp modelId="{09FA09F5-F571-40CA-95D5-A03C2EC9310E}">
      <dsp:nvSpPr>
        <dsp:cNvPr id="0" name=""/>
        <dsp:cNvSpPr/>
      </dsp:nvSpPr>
      <dsp:spPr>
        <a:xfrm>
          <a:off x="2373962" y="351105"/>
          <a:ext cx="1477379" cy="1234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кристалл</a:t>
          </a:r>
        </a:p>
      </dsp:txBody>
      <dsp:txXfrm>
        <a:off x="2590319" y="531843"/>
        <a:ext cx="1044665" cy="87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701E48-FE17-424A-8595-6A51A6020539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6DB9ED-B2DB-44FA-A20D-55C575F49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84784"/>
            <a:ext cx="82296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критического мышления НА УРОКАХ ГЕОЛОГИИ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84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Автор: преподаватель  </a:t>
            </a:r>
            <a:r>
              <a:rPr lang="ru-RU" dirty="0" err="1" smtClean="0">
                <a:solidFill>
                  <a:srgbClr val="FFFF00"/>
                </a:solidFill>
              </a:rPr>
              <a:t>Высотина</a:t>
            </a:r>
            <a:r>
              <a:rPr lang="ru-RU" dirty="0" smtClean="0">
                <a:solidFill>
                  <a:srgbClr val="FFFF00"/>
                </a:solidFill>
              </a:rPr>
              <a:t> Ольга Анатольевна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543824" cy="64294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Графические организаторы: «Кластеры»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186766" cy="5219492"/>
          </a:xfrm>
        </p:spPr>
        <p:txBody>
          <a:bodyPr>
            <a:normAutofit fontScale="85000" lnSpcReduction="10000"/>
          </a:bodyPr>
          <a:lstStyle/>
          <a:p>
            <a:pPr marL="381000" indent="-381000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оформление в определенном порядке в виде грозди</a:t>
            </a:r>
          </a:p>
          <a:p>
            <a:pPr marL="381000" indent="-381000">
              <a:lnSpc>
                <a:spcPct val="80000"/>
              </a:lnSpc>
              <a:buNone/>
            </a:pPr>
            <a:endParaRPr lang="ru-RU" sz="105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Важно в тексте, с которым работаешь:</a:t>
            </a:r>
          </a:p>
          <a:p>
            <a:pPr marL="381000" indent="-3810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Выделить главную смысловую единицу в виде ключевого слова или словосочетания (тема).</a:t>
            </a:r>
          </a:p>
          <a:p>
            <a:pPr marL="381000" indent="-3810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Выделить связанные с ключевым словом смысловые единицы (категорий информации).</a:t>
            </a:r>
          </a:p>
          <a:p>
            <a:pPr marL="381000" indent="-3810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Конкретизировать категории мнениями и фактами, которые содержаться в осваиваемой информации.</a:t>
            </a:r>
          </a:p>
          <a:p>
            <a:pPr marL="381000" indent="-381000" algn="just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работе с кластером необходимо соблюдать правила: не бояться записывать всё, что приходит на ум, построить как можно больше связей, не следует заранее действовать по определённому плану. Используется как в индивидуальной, групповой работе, так и в качестве домашнего задания</a:t>
            </a:r>
            <a:endParaRPr lang="ru-RU" sz="3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Графические организаторы: «Кластеры»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42910" y="1357298"/>
            <a:ext cx="7080597" cy="4572398"/>
            <a:chOff x="1575" y="10051"/>
            <a:chExt cx="8046" cy="3689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147" y="11225"/>
              <a:ext cx="2354" cy="75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Метаморфизм</a:t>
              </a:r>
              <a:endParaRPr lang="ru-RU" sz="1400" b="1" dirty="0">
                <a:solidFill>
                  <a:srgbClr val="002060"/>
                </a:solidFill>
                <a:latin typeface="Arial" charset="0"/>
              </a:endParaRPr>
            </a:p>
            <a:p>
              <a:pPr algn="just"/>
              <a:endParaRPr lang="ru-RU" sz="14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141" y="10051"/>
              <a:ext cx="2249" cy="70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Контактовый</a:t>
              </a:r>
              <a:endParaRPr lang="ru-RU" sz="1400" b="1" dirty="0">
                <a:solidFill>
                  <a:srgbClr val="002060"/>
                </a:solidFill>
                <a:latin typeface="Arial" charset="0"/>
              </a:endParaRPr>
            </a:p>
            <a:p>
              <a:pPr algn="ctr"/>
              <a:endParaRPr lang="ru-RU" sz="1400" b="1" dirty="0">
                <a:latin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955" y="12627"/>
              <a:ext cx="2517" cy="58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err="1">
                  <a:solidFill>
                    <a:srgbClr val="002060"/>
                  </a:solidFill>
                  <a:latin typeface="Arial" charset="0"/>
                </a:rPr>
                <a:t>Динамометаморфизм</a:t>
              </a:r>
              <a:endParaRPr lang="ru-RU" sz="14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176" y="12334"/>
              <a:ext cx="2445" cy="70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Ультраметаморфизм</a:t>
              </a:r>
              <a:endParaRPr lang="ru-RU" sz="14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7014" y="10227"/>
              <a:ext cx="2435" cy="64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Региональный</a:t>
              </a:r>
              <a:endParaRPr lang="ru-RU" sz="1400" b="1" dirty="0">
                <a:solidFill>
                  <a:srgbClr val="002060"/>
                </a:solidFill>
                <a:latin typeface="Arial" charset="0"/>
              </a:endParaRPr>
            </a:p>
            <a:p>
              <a:endParaRPr lang="ru-RU" sz="1400" b="1" dirty="0"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306" y="10754"/>
              <a:ext cx="1624" cy="76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400" dirty="0" err="1">
                  <a:solidFill>
                    <a:srgbClr val="002060"/>
                  </a:solidFill>
                </a:rPr>
                <a:t>березиты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575" y="11690"/>
              <a:ext cx="1705" cy="6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200" dirty="0" err="1">
                  <a:solidFill>
                    <a:srgbClr val="002060"/>
                  </a:solidFill>
                </a:rPr>
                <a:t>листвиниты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715" y="13213"/>
              <a:ext cx="1786" cy="52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200" dirty="0">
                  <a:solidFill>
                    <a:srgbClr val="002060"/>
                  </a:solidFill>
                </a:rPr>
                <a:t>мигматиты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5309" y="10578"/>
              <a:ext cx="649" cy="6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6662" y="10692"/>
              <a:ext cx="487" cy="5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7014" y="11925"/>
              <a:ext cx="649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>
              <a:off x="5066" y="11925"/>
              <a:ext cx="649" cy="7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3321" y="10636"/>
              <a:ext cx="52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H="1">
              <a:off x="2630" y="11515"/>
              <a:ext cx="325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 flipV="1">
              <a:off x="7745" y="10858"/>
              <a:ext cx="8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flipH="1" flipV="1">
              <a:off x="8962" y="10858"/>
              <a:ext cx="203" cy="8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H="1">
              <a:off x="3199" y="13184"/>
              <a:ext cx="244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7338" y="13037"/>
              <a:ext cx="650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8638" y="13037"/>
              <a:ext cx="162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4741" y="13213"/>
              <a:ext cx="162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Овал 28"/>
          <p:cNvSpPr/>
          <p:nvPr/>
        </p:nvSpPr>
        <p:spPr>
          <a:xfrm>
            <a:off x="6143636" y="5500702"/>
            <a:ext cx="1500198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rgbClr val="002060"/>
                </a:solidFill>
              </a:rPr>
              <a:t>гранитизация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0034" y="5572140"/>
            <a:ext cx="1928826" cy="7143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rgbClr val="002060"/>
                </a:solidFill>
              </a:rPr>
              <a:t>катаклазиты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571736" y="5572140"/>
            <a:ext cx="1714512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брекчии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786446" y="2714620"/>
            <a:ext cx="1143008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Сланцы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286512" y="3357562"/>
            <a:ext cx="1357322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Мраморы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2060"/>
                </a:solidFill>
              </a:rPr>
              <a:t>Прием «</a:t>
            </a:r>
            <a:r>
              <a:rPr lang="ru-RU" sz="2400" dirty="0" err="1" smtClean="0">
                <a:solidFill>
                  <a:srgbClr val="002060"/>
                </a:solidFill>
              </a:rPr>
              <a:t>Фишбоун</a:t>
            </a:r>
            <a:r>
              <a:rPr lang="ru-RU" sz="2400" dirty="0" smtClean="0">
                <a:solidFill>
                  <a:srgbClr val="002060"/>
                </a:solidFill>
              </a:rPr>
              <a:t>» («Рыбная кость»)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79613" y="3716338"/>
            <a:ext cx="4608512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17341" y="5995330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факты: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761767" y="598925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факты: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20929132">
            <a:off x="3840474" y="4230009"/>
            <a:ext cx="433387" cy="1058862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 rot="21061946">
            <a:off x="2437307" y="4221162"/>
            <a:ext cx="431800" cy="1058862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859648">
            <a:off x="2483379" y="2586431"/>
            <a:ext cx="431800" cy="1058863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872067">
            <a:off x="3867882" y="2586431"/>
            <a:ext cx="431800" cy="1058863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750" y="37163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Проблема: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092950" y="37163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Выводы: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16080000" flipH="1" flipV="1">
            <a:off x="6642100" y="2870200"/>
            <a:ext cx="1871663" cy="19796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Не смогли </a:t>
            </a:r>
          </a:p>
          <a:p>
            <a:r>
              <a:rPr lang="ru-RU" sz="1400" dirty="0" smtClean="0"/>
              <a:t>Приспособиться</a:t>
            </a:r>
          </a:p>
          <a:p>
            <a:r>
              <a:rPr lang="ru-RU" sz="1400" dirty="0" smtClean="0"/>
              <a:t> к новым условиях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0298" y="1643050"/>
            <a:ext cx="1343028" cy="3571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43050"/>
            <a:ext cx="135732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 rot="2858416">
            <a:off x="691570" y="2726636"/>
            <a:ext cx="2564044" cy="223043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Причины </a:t>
            </a:r>
            <a:r>
              <a:rPr lang="ru-RU" dirty="0" err="1" smtClean="0"/>
              <a:t>выми</a:t>
            </a:r>
            <a:endParaRPr lang="ru-RU" dirty="0" smtClean="0"/>
          </a:p>
          <a:p>
            <a:r>
              <a:rPr lang="ru-RU" dirty="0" err="1" smtClean="0"/>
              <a:t>рания</a:t>
            </a:r>
            <a:r>
              <a:rPr lang="ru-RU" dirty="0" smtClean="0"/>
              <a:t> динозавров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6337" y="5352388"/>
            <a:ext cx="128588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Изменение температуры</a:t>
            </a:r>
          </a:p>
          <a:p>
            <a:pPr algn="ctr"/>
            <a:r>
              <a:rPr lang="ru-RU" sz="1200" dirty="0" smtClean="0"/>
              <a:t>воздуха</a:t>
            </a:r>
            <a:endParaRPr lang="ru-RU" sz="1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15708" y="5368991"/>
            <a:ext cx="121444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Изменение хим.состава воды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2" y="5377827"/>
            <a:ext cx="107157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Изменение господства моря и суши</a:t>
            </a:r>
            <a:endParaRPr lang="ru-RU" sz="11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52340" y="5377827"/>
            <a:ext cx="107157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Изменение рельефа</a:t>
            </a:r>
            <a:endParaRPr lang="ru-RU" sz="1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71670" y="2143116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Изменение физико-географических условий</a:t>
            </a:r>
            <a:endParaRPr lang="ru-RU" sz="11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14744" y="2143116"/>
            <a:ext cx="1500198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Изменение водной среды</a:t>
            </a:r>
            <a:endParaRPr lang="ru-RU" sz="11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57818" y="2143116"/>
            <a:ext cx="1214446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горообразование</a:t>
            </a:r>
            <a:endParaRPr lang="ru-RU" sz="1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43702" y="2143116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Киммерийская складчатость</a:t>
            </a:r>
            <a:endParaRPr lang="ru-RU" sz="105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173">
            <a:off x="5223471" y="2627820"/>
            <a:ext cx="597460" cy="10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6527">
            <a:off x="6143007" y="2645067"/>
            <a:ext cx="5969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490">
            <a:off x="5049849" y="4274976"/>
            <a:ext cx="5969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5064">
            <a:off x="6090876" y="4307147"/>
            <a:ext cx="5969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SWOT - </a:t>
            </a:r>
            <a:r>
              <a:rPr lang="ru-RU" dirty="0" smtClean="0">
                <a:solidFill>
                  <a:srgbClr val="002060"/>
                </a:solidFill>
              </a:rPr>
              <a:t>анализ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 txBox="1">
            <a:spLocks noGrp="1"/>
          </p:cNvSpPr>
          <p:nvPr>
            <p:ph idx="1"/>
          </p:nvPr>
        </p:nvSpPr>
        <p:spPr>
          <a:xfrm>
            <a:off x="857224" y="1643050"/>
            <a:ext cx="3071834" cy="1923604"/>
          </a:xfrm>
          <a:prstGeom prst="rect">
            <a:avLst/>
          </a:prstGeom>
          <a:solidFill>
            <a:srgbClr val="FF66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Сильные стороны</a:t>
            </a:r>
          </a:p>
          <a:p>
            <a:pPr algn="ctr">
              <a:defRPr/>
            </a:pPr>
            <a:r>
              <a:rPr lang="en-US" sz="2000" dirty="0"/>
              <a:t>strengths</a:t>
            </a:r>
            <a:r>
              <a:rPr lang="en-US" sz="3200" dirty="0"/>
              <a:t> </a:t>
            </a:r>
            <a:endParaRPr lang="ru-RU" sz="3200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29058" y="1643050"/>
            <a:ext cx="3571875" cy="261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Слабые  стороны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weaknesses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3714752"/>
            <a:ext cx="357189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200" b="1" dirty="0" smtClean="0"/>
          </a:p>
          <a:p>
            <a:pPr algn="ctr">
              <a:defRPr/>
            </a:pPr>
            <a:r>
              <a:rPr lang="ru-RU" sz="2200" b="1" dirty="0" smtClean="0"/>
              <a:t>Угрозы</a:t>
            </a:r>
            <a:endParaRPr lang="ru-RU" sz="2200" b="1" dirty="0"/>
          </a:p>
          <a:p>
            <a:pPr algn="ctr">
              <a:defRPr/>
            </a:pPr>
            <a:r>
              <a:rPr lang="en-US" sz="2200" dirty="0"/>
              <a:t>threats</a:t>
            </a:r>
            <a:endParaRPr lang="ru-RU" sz="2200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500438"/>
            <a:ext cx="3143250" cy="16312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     </a:t>
            </a:r>
            <a:endParaRPr lang="ru-RU" sz="2000" b="1" dirty="0" smtClean="0"/>
          </a:p>
          <a:p>
            <a:pPr>
              <a:defRPr/>
            </a:pPr>
            <a:r>
              <a:rPr lang="ru-RU" sz="2000" b="1" dirty="0" smtClean="0"/>
              <a:t>  </a:t>
            </a:r>
            <a:r>
              <a:rPr lang="ru-RU" sz="2000" b="1" dirty="0"/>
              <a:t>Возможности</a:t>
            </a:r>
          </a:p>
          <a:p>
            <a:pPr>
              <a:defRPr/>
            </a:pPr>
            <a:r>
              <a:rPr lang="ru-RU" sz="2000" b="1" dirty="0"/>
              <a:t>       </a:t>
            </a:r>
            <a:r>
              <a:rPr lang="en-US" sz="2000" b="1" dirty="0"/>
              <a:t>Opportunities</a:t>
            </a:r>
            <a:endParaRPr lang="ru-RU" sz="2000" b="1" dirty="0"/>
          </a:p>
          <a:p>
            <a:pPr algn="r">
              <a:defRPr/>
            </a:pPr>
            <a:endParaRPr lang="ru-RU" sz="2000" dirty="0"/>
          </a:p>
          <a:p>
            <a:pPr algn="r">
              <a:defRPr/>
            </a:pP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25" y="2714625"/>
            <a:ext cx="1500188" cy="1477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dirty="0"/>
              <a:t>Тема/</a:t>
            </a:r>
          </a:p>
          <a:p>
            <a:pPr algn="ctr">
              <a:defRPr/>
            </a:pPr>
            <a:r>
              <a:rPr lang="ru-RU" dirty="0"/>
              <a:t>понятие/</a:t>
            </a:r>
          </a:p>
          <a:p>
            <a:pPr algn="ctr">
              <a:defRPr/>
            </a:pPr>
            <a:r>
              <a:rPr lang="ru-RU" dirty="0"/>
              <a:t>факт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SWOT – </a:t>
            </a:r>
            <a:r>
              <a:rPr lang="ru-RU" sz="1600" dirty="0" smtClean="0">
                <a:solidFill>
                  <a:srgbClr val="002060"/>
                </a:solidFill>
              </a:rPr>
              <a:t>анализ на учебном занятии по геологии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Тема «Месторождения чёрных и легирующих металлов»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615262" cy="53127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0226" y="1428736"/>
            <a:ext cx="3080248" cy="2400657"/>
          </a:xfrm>
          <a:prstGeom prst="rect">
            <a:avLst/>
          </a:prstGeom>
          <a:solidFill>
            <a:srgbClr val="FF66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endParaRPr lang="ru-RU" sz="1600" dirty="0"/>
          </a:p>
          <a:p>
            <a:pPr>
              <a:buFontTx/>
              <a:buChar char="-"/>
              <a:defRPr/>
            </a:pPr>
            <a:r>
              <a:rPr lang="ru-RU" sz="1600" dirty="0"/>
              <a:t> </a:t>
            </a:r>
            <a:r>
              <a:rPr lang="ru-RU" sz="1600" dirty="0" smtClean="0"/>
              <a:t>распространёно </a:t>
            </a:r>
            <a:r>
              <a:rPr lang="ru-RU" sz="1600" dirty="0"/>
              <a:t>в земной коре, </a:t>
            </a:r>
            <a:r>
              <a:rPr lang="ru-RU" sz="1600" dirty="0" err="1"/>
              <a:t>кларк</a:t>
            </a:r>
            <a:r>
              <a:rPr lang="ru-RU" sz="1600" dirty="0"/>
              <a:t> составляет 4.2%</a:t>
            </a:r>
          </a:p>
          <a:p>
            <a:pPr>
              <a:buFontTx/>
              <a:buChar char="-"/>
              <a:defRPr/>
            </a:pPr>
            <a:r>
              <a:rPr lang="ru-RU" sz="1600" dirty="0"/>
              <a:t>Руды используются в чёрной металлургии для выплавки чугуна и получения стали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1428736"/>
            <a:ext cx="3500282" cy="32008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</a:rPr>
              <a:t>Содержание железа в рудах часто бывает бедным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</a:rPr>
              <a:t>Крупные месторождения на суше уже отработанны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</a:rPr>
              <a:t>Спрос на мировом рынке снижается из-за появления новых материалов для машиностроения.</a:t>
            </a:r>
            <a:endParaRPr lang="ru-RU" dirty="0"/>
          </a:p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3714752"/>
            <a:ext cx="3500462" cy="280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результате открытой  разработки 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Месторождений железа значительно нарушается земная поверхность и изменяются ландшафты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-много отходов при выплавке </a:t>
            </a:r>
            <a:r>
              <a:rPr lang="ru-RU" sz="1600" dirty="0" smtClean="0">
                <a:solidFill>
                  <a:schemeClr val="tx1"/>
                </a:solidFill>
              </a:rPr>
              <a:t>чугуна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857628"/>
            <a:ext cx="3080248" cy="26432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dirty="0" smtClean="0"/>
              <a:t>- </a:t>
            </a:r>
            <a:r>
              <a:rPr lang="ru-RU" sz="1600" dirty="0"/>
              <a:t>Возможность добывать попутно другие полезные ископаемые;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Разрабатывать </a:t>
            </a:r>
            <a:r>
              <a:rPr lang="ru-RU" sz="1600" dirty="0"/>
              <a:t>шельфовую зону морей и океанов месторождений железа </a:t>
            </a:r>
            <a:r>
              <a:rPr lang="ru-RU" sz="1600" dirty="0" smtClean="0"/>
              <a:t>значительно</a:t>
            </a:r>
          </a:p>
          <a:p>
            <a:pPr>
              <a:buFontTx/>
              <a:buChar char="-"/>
              <a:defRPr/>
            </a:pPr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28926" y="3357562"/>
            <a:ext cx="25717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Месторождения  </a:t>
            </a:r>
            <a:r>
              <a:rPr lang="ru-RU" dirty="0">
                <a:solidFill>
                  <a:srgbClr val="002060"/>
                </a:solidFill>
              </a:rPr>
              <a:t>железа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>Таблица ПМИ – недостатки, достоинства, перспективы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П – «плюс», положительные черты, достоинства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М – «минус», отрицательные черты, недостатки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И – «интересно», возможности для развития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2050" name="Picture 2" descr="C:\Users\1\Desktop\шаблон презентаций\стикеры\school03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14686"/>
            <a:ext cx="342902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Стадия «Рефлексия»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Таблица ПМИ – недостатки, достоинства, перспективы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ru-RU" sz="5100" dirty="0" smtClean="0">
                <a:solidFill>
                  <a:srgbClr val="FFFF00"/>
                </a:solidFill>
              </a:rPr>
              <a:t>П – «плюс», положительные черты, достоинства</a:t>
            </a:r>
          </a:p>
          <a:p>
            <a:pPr>
              <a:lnSpc>
                <a:spcPct val="80000"/>
              </a:lnSpc>
            </a:pPr>
            <a:r>
              <a:rPr lang="ru-RU" sz="5100" dirty="0" smtClean="0">
                <a:solidFill>
                  <a:srgbClr val="FFFF00"/>
                </a:solidFill>
              </a:rPr>
              <a:t>М – «минус», отрицательные черты, недостатки</a:t>
            </a:r>
          </a:p>
          <a:p>
            <a:pPr>
              <a:lnSpc>
                <a:spcPct val="80000"/>
              </a:lnSpc>
            </a:pPr>
            <a:r>
              <a:rPr lang="ru-RU" sz="5100" dirty="0" smtClean="0">
                <a:solidFill>
                  <a:srgbClr val="FFFF00"/>
                </a:solidFill>
              </a:rPr>
              <a:t>И – «интересно», возможности для развития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fontScale="40000" lnSpcReduction="2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П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Было интересно работать в группе над созданием небольшого проекта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Оригинальная работа, все понятно и интересно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Мы занимались творчеством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Понравилось, что урок прошел в необычной форме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М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Не было таких моментов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Немного шумно, не все малые группы старались на 100%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Нам не достались цветные </a:t>
            </a:r>
            <a:r>
              <a:rPr lang="ru-RU" sz="3700" dirty="0" err="1" smtClean="0">
                <a:solidFill>
                  <a:srgbClr val="FFFF00"/>
                </a:solidFill>
              </a:rPr>
              <a:t>стикеры</a:t>
            </a:r>
            <a:endParaRPr lang="ru-RU" sz="3700" dirty="0" smtClean="0">
              <a:solidFill>
                <a:srgbClr val="FFFF00"/>
              </a:solidFill>
            </a:endParaRPr>
          </a:p>
          <a:p>
            <a:pPr fontAlgn="base"/>
            <a:endParaRPr lang="ru-RU" sz="3700" dirty="0" smtClean="0">
              <a:solidFill>
                <a:srgbClr val="FFFF00"/>
              </a:solidFill>
            </a:endParaRP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И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Интересно составлять кластер, т.к. столкнулись с этим 1 раз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Работа в группе. И смотреть на работу других людей.</a:t>
            </a:r>
          </a:p>
          <a:p>
            <a:pPr fontAlgn="base"/>
            <a:r>
              <a:rPr lang="ru-RU" sz="3700" dirty="0" smtClean="0">
                <a:solidFill>
                  <a:srgbClr val="FFFF00"/>
                </a:solidFill>
              </a:rPr>
              <a:t>Ой, вы не поверите все</a:t>
            </a:r>
          </a:p>
          <a:p>
            <a:endParaRPr lang="ru-RU" sz="37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</a:rPr>
              <a:t>Синквейн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 строка – </a:t>
            </a:r>
            <a:r>
              <a:rPr lang="ru-RU" dirty="0" smtClean="0">
                <a:solidFill>
                  <a:srgbClr val="FFFF00"/>
                </a:solidFill>
                <a:latin typeface="Arial" charset="0"/>
              </a:rPr>
              <a:t>тема или предмет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2 строка – два прилагательных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3 строка – три глагола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4 строка – фраза из четырех слов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5 строка – «смысловой синоним»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   Эффективен на стадии рефлексии, позволяет научить излагать личное отношение к событию, явлению.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</a:rPr>
              <a:t>Синквейн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Человек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Всемогущий, Богоподобный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Творит, Восхищает, Воспевает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Венец </a:t>
            </a:r>
            <a:r>
              <a:rPr lang="ru-RU" sz="2800" dirty="0" err="1" smtClean="0">
                <a:solidFill>
                  <a:srgbClr val="FFFF00"/>
                </a:solidFill>
              </a:rPr>
              <a:t>созданья</a:t>
            </a:r>
            <a:r>
              <a:rPr lang="ru-RU" sz="2800" dirty="0" smtClean="0">
                <a:solidFill>
                  <a:srgbClr val="FFFF00"/>
                </a:solidFill>
              </a:rPr>
              <a:t> – мера всех вещей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Титан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Синквейн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Геолог</a:t>
            </a:r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Целеустремлённый, отважный,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ищет в земле минералы.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Ходит по бескрайним просторам планеты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Романтик</a:t>
            </a:r>
          </a:p>
          <a:p>
            <a:pPr algn="ctr"/>
            <a:endParaRPr lang="ru-RU" sz="2000" dirty="0"/>
          </a:p>
        </p:txBody>
      </p:sp>
      <p:pic>
        <p:nvPicPr>
          <p:cNvPr id="3074" name="Picture 2" descr="C:\Users\1\Pictures\ГПР-14дети на уроках\практика\CAM01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00504"/>
            <a:ext cx="3643306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Технология критического мышления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В условиях реализации ФГОС большая роль отведена новым образовательным технологиям. Образовательные технологии –это необходимый инструментарий современного преподавателя. В них заложен огромный потенциал для повышения профессионального мастерства и достижения целей, которые общество ставит перед системой образования.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ВЫВОДЫ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800" dirty="0" smtClean="0"/>
              <a:t>      </a:t>
            </a:r>
            <a:r>
              <a:rPr lang="ru-RU" sz="2800" dirty="0" smtClean="0">
                <a:solidFill>
                  <a:srgbClr val="FFFF00"/>
                </a:solidFill>
              </a:rPr>
              <a:t>Использование технологии развития критического мышления на учебных занятиях позволяет сформировать  умения и навыки работы с информацией: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находить, осмысливать, использовать нужную информацию;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анализировать, систематизировать, представлять информацию в виде схем, таблиц, графиков.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сравнивать исторические явления и объекты, при этом самостоятельно выявлять признаки или линии сравнения; 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выявлять проблемы, содержащиеся в тексте, определять возможные пути решения, вести поиск  необходимых сведений, используя  различные источники информации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1\Pictures\ГПР-20 папка\ГПР-20Новая папка\IMG-20220524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6688" y="1602978"/>
            <a:ext cx="6270625" cy="4702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Технология критического мышления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8586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Расскажи мне – </a:t>
            </a:r>
            <a:r>
              <a:rPr lang="ru-RU" sz="2400" smtClean="0">
                <a:solidFill>
                  <a:srgbClr val="FFFF00"/>
                </a:solidFill>
              </a:rPr>
              <a:t>и </a:t>
            </a:r>
            <a:r>
              <a:rPr lang="ru-RU" sz="2400" smtClean="0">
                <a:solidFill>
                  <a:srgbClr val="FFFF00"/>
                </a:solidFill>
              </a:rPr>
              <a:t> я </a:t>
            </a:r>
            <a:r>
              <a:rPr lang="ru-RU" sz="2400" dirty="0" smtClean="0">
                <a:solidFill>
                  <a:srgbClr val="FFFF00"/>
                </a:solidFill>
              </a:rPr>
              <a:t>забуду,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Покажи мне – и я запомню,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Дай мне самому сделать это – и я пойму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1\Pictures\ГПР-20 папка\20220526_095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929254" cy="4143380"/>
          </a:xfrm>
          <a:prstGeom prst="rect">
            <a:avLst/>
          </a:prstGeom>
          <a:noFill/>
        </p:spPr>
      </p:pic>
      <p:pic>
        <p:nvPicPr>
          <p:cNvPr id="1027" name="Picture 3" descr="C:\Users\1\Pictures\ГПР-20 папка\20220124_1330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4214810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Технология критического мышления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Умение мыслить хорошо всегда рассматривалось в числе наивысших достоинств человека. Такое понимание  «хорошего» мышления привело постепенно к выработке нового концепта -критического мышления, а это: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Открытое мышление, развивающееся путем наложения новой информации на личный жизненный опыт;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Мышление, анализирующее информацию с точки зрения логики и личностно-ориентированного подхода;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Мышление анализирующее, оценивающее и </a:t>
            </a:r>
            <a:r>
              <a:rPr lang="ru-RU" sz="2000" dirty="0" err="1" smtClean="0">
                <a:solidFill>
                  <a:srgbClr val="FFFF00"/>
                </a:solidFill>
              </a:rPr>
              <a:t>проблематизирующее</a:t>
            </a:r>
            <a:r>
              <a:rPr lang="ru-RU" sz="2000" dirty="0" smtClean="0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Мышление рефлексивное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Результаты, к которым </a:t>
            </a:r>
            <a:r>
              <a:rPr lang="ru-RU" sz="2200" dirty="0" smtClean="0">
                <a:solidFill>
                  <a:srgbClr val="FFFF00"/>
                </a:solidFill>
              </a:rPr>
              <a:t>приводит использование технологии критического мышления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186766" cy="5027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FFFF00"/>
                </a:solidFill>
              </a:rPr>
              <a:t>Высокая мотивация обучающихся к образовательному процессу;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    Возрастание мыслительных возможностей обучающихся, гибкости мышления, его переключения с одного типа на другой;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    Развитие способности самостоятельно конструировать, строить  понятия и оперировать ими;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   Развитие способности передавать другим авторскую информацию, подвергать ее коррекции, понимать и принимать точку зрения другого человека;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   Развитие умения анализировать полученную информацию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87172" y="5202268"/>
            <a:ext cx="264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7793038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Технология развития критического мышления</a:t>
            </a:r>
            <a:r>
              <a:rPr lang="ru-RU" sz="3600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240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500188" y="1857375"/>
            <a:ext cx="6696075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FF00"/>
                </a:solidFill>
              </a:rPr>
              <a:t>Технологические этапы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00063" y="3143250"/>
            <a:ext cx="2590800" cy="2444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Фаза 1</a:t>
            </a:r>
          </a:p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FFFF00"/>
                </a:solidFill>
              </a:rPr>
              <a:t>Вызов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(пробуждение имеющихся знаний и интереса к получению новой информации)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500438" y="3143250"/>
            <a:ext cx="2519362" cy="23828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Фаза 2</a:t>
            </a:r>
          </a:p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FFFF00"/>
                </a:solidFill>
              </a:rPr>
              <a:t>Реализация смысла </a:t>
            </a:r>
          </a:p>
          <a:p>
            <a:pPr algn="ctr">
              <a:spcBef>
                <a:spcPct val="50000"/>
              </a:spcBef>
            </a:pPr>
            <a:r>
              <a:rPr lang="ru-RU" dirty="0"/>
              <a:t>(получение новой информации)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357938" y="3143250"/>
            <a:ext cx="2303462" cy="2398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Фаза 3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FF00"/>
                </a:solidFill>
              </a:rPr>
              <a:t>Рефлексия</a:t>
            </a:r>
          </a:p>
          <a:p>
            <a:pPr>
              <a:spcBef>
                <a:spcPct val="50000"/>
              </a:spcBef>
            </a:pPr>
            <a:endParaRPr lang="ru-RU" sz="1000" dirty="0"/>
          </a:p>
          <a:p>
            <a:pPr algn="just">
              <a:spcBef>
                <a:spcPct val="50000"/>
              </a:spcBef>
            </a:pPr>
            <a:r>
              <a:rPr lang="ru-RU" dirty="0"/>
              <a:t>(осмысление, рождение нового знания)</a:t>
            </a: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H="1">
            <a:off x="1857375" y="250031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4643438" y="2500313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6572250" y="2500313"/>
            <a:ext cx="57467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3059113" y="486886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6011863" y="47974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1500188" y="55721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>
            <a:off x="1500188" y="6072188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6"/>
          <p:cNvSpPr>
            <a:spLocks noChangeShapeType="1"/>
          </p:cNvSpPr>
          <p:nvPr/>
        </p:nvSpPr>
        <p:spPr bwMode="auto">
          <a:xfrm flipV="1">
            <a:off x="7572375" y="55721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FFFF00"/>
                </a:solidFill>
              </a:rPr>
              <a:t>Стадия «Вызов» «Понятийное колесо»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1000109"/>
          <a:ext cx="8858281" cy="557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Стадия «Вызов»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Стратегия ЗХУ Тема «Выветривание и его типы»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«З» знаем</a:t>
            </a:r>
            <a:endParaRPr lang="ru-RU" dirty="0" smtClean="0">
              <a:solidFill>
                <a:srgbClr val="FFFF00"/>
              </a:solidFill>
            </a:endParaRP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Выветривание – это процесс разрушения горных пород под действием различных факторов.</a:t>
            </a:r>
          </a:p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«Х» хотим узнать</a:t>
            </a:r>
            <a:endParaRPr lang="ru-RU" dirty="0" smtClean="0">
              <a:solidFill>
                <a:srgbClr val="FFFF0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FFFF00"/>
                </a:solidFill>
              </a:rPr>
              <a:t>Типы выветривания, процесс инсоляции и десквамации. Основные химические реакции, обуславливающие химическое выветривание. Основные особенности коры выветривания.</a:t>
            </a:r>
          </a:p>
          <a:p>
            <a:pPr algn="just" fontAlgn="base"/>
            <a:r>
              <a:rPr lang="ru-RU" b="1" dirty="0" smtClean="0">
                <a:solidFill>
                  <a:srgbClr val="FFFF00"/>
                </a:solidFill>
              </a:rPr>
              <a:t>«У» узнали о процессе выветривания, о молодой и древней коре выветривания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Стадия «Реализация смысла»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Стратегия «</a:t>
            </a:r>
            <a:r>
              <a:rPr lang="ru-RU" sz="2400" dirty="0" err="1" smtClean="0">
                <a:solidFill>
                  <a:srgbClr val="FFFF00"/>
                </a:solidFill>
              </a:rPr>
              <a:t>Инсерт</a:t>
            </a:r>
            <a:r>
              <a:rPr lang="ru-RU" sz="2400" dirty="0" smtClean="0">
                <a:solidFill>
                  <a:srgbClr val="FFFF00"/>
                </a:solidFill>
              </a:rPr>
              <a:t>» («Условные значки»)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Значки</a:t>
            </a:r>
            <a:endParaRPr lang="ru-RU" dirty="0" smtClean="0">
              <a:solidFill>
                <a:srgbClr val="FFFF00"/>
              </a:solidFill>
            </a:endParaRPr>
          </a:p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Ключевые слова</a:t>
            </a:r>
            <a:endParaRPr lang="ru-RU" dirty="0" smtClean="0">
              <a:solidFill>
                <a:srgbClr val="FFFF00"/>
              </a:solidFill>
            </a:endParaRPr>
          </a:p>
          <a:p>
            <a:pPr fontAlgn="base"/>
            <a:r>
              <a:rPr lang="ru-RU" b="1" dirty="0" smtClean="0">
                <a:solidFill>
                  <a:srgbClr val="FFFF00"/>
                </a:solidFill>
                <a:sym typeface="Wingdings"/>
              </a:rPr>
              <a:t>-уже знал</a:t>
            </a:r>
            <a:endParaRPr lang="ru-RU" b="1" dirty="0" smtClean="0">
              <a:solidFill>
                <a:srgbClr val="FFFF00"/>
              </a:solidFill>
            </a:endParaRP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Это процессы, происходящие внутри Земли, к ним относятся </a:t>
            </a:r>
            <a:r>
              <a:rPr lang="ru-RU" dirty="0" err="1" smtClean="0">
                <a:solidFill>
                  <a:srgbClr val="FFFF00"/>
                </a:solidFill>
              </a:rPr>
              <a:t>магматизм</a:t>
            </a:r>
            <a:r>
              <a:rPr lang="ru-RU" dirty="0" smtClean="0">
                <a:solidFill>
                  <a:srgbClr val="FFFF00"/>
                </a:solidFill>
              </a:rPr>
              <a:t>, метаморфизм и тектонические, сейсмические движения земной коры.</a:t>
            </a:r>
          </a:p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+новое</a:t>
            </a:r>
            <a:endParaRPr lang="ru-RU" dirty="0" smtClean="0">
              <a:solidFill>
                <a:srgbClr val="FFFF00"/>
              </a:solidFill>
            </a:endParaRPr>
          </a:p>
          <a:p>
            <a:pPr fontAlgn="base"/>
            <a:r>
              <a:rPr lang="ru-RU" dirty="0" err="1" smtClean="0">
                <a:solidFill>
                  <a:srgbClr val="FFFF00"/>
                </a:solidFill>
              </a:rPr>
              <a:t>Магматизм</a:t>
            </a:r>
            <a:r>
              <a:rPr lang="ru-RU" dirty="0" smtClean="0">
                <a:solidFill>
                  <a:srgbClr val="FFFF00"/>
                </a:solidFill>
              </a:rPr>
              <a:t> делится на интрузивный(глубинный) и эффузивный.</a:t>
            </a:r>
          </a:p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– думал иначе</a:t>
            </a: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Думал, что </a:t>
            </a:r>
            <a:r>
              <a:rPr lang="ru-RU" dirty="0" err="1" smtClean="0">
                <a:solidFill>
                  <a:srgbClr val="FFFF00"/>
                </a:solidFill>
              </a:rPr>
              <a:t>магматизм</a:t>
            </a:r>
            <a:r>
              <a:rPr lang="ru-RU" dirty="0" smtClean="0">
                <a:solidFill>
                  <a:srgbClr val="FFFF00"/>
                </a:solidFill>
              </a:rPr>
              <a:t> - это извержение вулканов.</a:t>
            </a:r>
          </a:p>
          <a:p>
            <a:pPr fontAlgn="base"/>
            <a:endParaRPr lang="ru-RU" dirty="0" smtClean="0">
              <a:solidFill>
                <a:srgbClr val="FFFF00"/>
              </a:solidFill>
            </a:endParaRPr>
          </a:p>
          <a:p>
            <a:pPr fontAlgn="base"/>
            <a:r>
              <a:rPr lang="ru-RU" b="1" dirty="0" smtClean="0">
                <a:solidFill>
                  <a:srgbClr val="FFFF00"/>
                </a:solidFill>
              </a:rPr>
              <a:t>?-есть вопрос</a:t>
            </a:r>
            <a:endParaRPr lang="ru-RU" dirty="0" smtClean="0">
              <a:solidFill>
                <a:srgbClr val="FFFF00"/>
              </a:solidFill>
            </a:endParaRPr>
          </a:p>
          <a:p>
            <a:pPr fontAlgn="base"/>
            <a:r>
              <a:rPr lang="ru-RU" dirty="0" smtClean="0">
                <a:solidFill>
                  <a:srgbClr val="FFFF00"/>
                </a:solidFill>
              </a:rPr>
              <a:t>Почему магматическое горные породы отличаются разнообразием, несмотря на то, что в природе существует  4 типа магм.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0B050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344</TotalTime>
  <Words>980</Words>
  <Application>Microsoft Office PowerPoint</Application>
  <PresentationFormat>Экран (4:3)</PresentationFormat>
  <Paragraphs>215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Технология критического мышления НА УРОКАХ ГЕОЛОГИИ</vt:lpstr>
      <vt:lpstr>Технология критического мышления</vt:lpstr>
      <vt:lpstr>Технология критического мышления</vt:lpstr>
      <vt:lpstr>Технология критического мышления</vt:lpstr>
      <vt:lpstr>Результаты, к которым приводит использование технологии критического мышления </vt:lpstr>
      <vt:lpstr>Технология развития критического мышления  </vt:lpstr>
      <vt:lpstr>      Стадия «Вызов» «Понятийное колесо» </vt:lpstr>
      <vt:lpstr>Стадия «Вызов» Стратегия ЗХУ Тема «Выветривание и его типы» </vt:lpstr>
      <vt:lpstr>Стадия «Реализация смысла» Стратегия «Инсерт» («Условные значки») </vt:lpstr>
      <vt:lpstr>Графические организаторы: «Кластеры»</vt:lpstr>
      <vt:lpstr>Графические организаторы: «Кластеры» </vt:lpstr>
      <vt:lpstr>      Прием «Фишбоун» («Рыбная кость») </vt:lpstr>
      <vt:lpstr>SWOT - анализ</vt:lpstr>
      <vt:lpstr>SWOT – анализ на учебном занятии по геологии Тема «Месторождения чёрных и легирующих металлов»</vt:lpstr>
      <vt:lpstr>         Таблица ПМИ – недостатки, достоинства, перспективы </vt:lpstr>
      <vt:lpstr>Стадия «Рефлексия» Таблица ПМИ – недостатки, достоинства, перспективы </vt:lpstr>
      <vt:lpstr>Синквейн</vt:lpstr>
      <vt:lpstr>Синквейн </vt:lpstr>
      <vt:lpstr>Синквейн 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критического мышления</dc:title>
  <dc:creator>1</dc:creator>
  <cp:lastModifiedBy>БГТ</cp:lastModifiedBy>
  <cp:revision>43</cp:revision>
  <dcterms:created xsi:type="dcterms:W3CDTF">2019-10-27T01:47:50Z</dcterms:created>
  <dcterms:modified xsi:type="dcterms:W3CDTF">2024-04-09T10:43:36Z</dcterms:modified>
</cp:coreProperties>
</file>