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1" r:id="rId2"/>
    <p:sldId id="257" r:id="rId3"/>
    <p:sldId id="264" r:id="rId4"/>
    <p:sldId id="256" r:id="rId5"/>
    <p:sldId id="258" r:id="rId6"/>
    <p:sldId id="259" r:id="rId7"/>
    <p:sldId id="262" r:id="rId8"/>
    <p:sldId id="282" r:id="rId9"/>
    <p:sldId id="266" r:id="rId10"/>
    <p:sldId id="267" r:id="rId11"/>
    <p:sldId id="265" r:id="rId12"/>
    <p:sldId id="263" r:id="rId13"/>
    <p:sldId id="268" r:id="rId14"/>
    <p:sldId id="26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DAA7-3FF7-4FC0-8407-F44C1D804722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943C-FC26-498B-BC71-DF998FBFE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7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DAEF86-0B1E-43AA-B5D5-F2823D8170F5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v-Ks@mail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lga-parfenenko@mail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gif"/><Relationship Id="rId7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urmilab.ch/babbage/figures/bab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775" y="928670"/>
            <a:ext cx="4086225" cy="4562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Я услышал и забыл!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Увидел и запомнил! </a:t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Сделал и понял! </a:t>
            </a:r>
          </a:p>
          <a:p>
            <a:pPr algn="r"/>
            <a:endParaRPr lang="ru-RU" sz="3600" dirty="0" smtClean="0">
              <a:latin typeface="Cambria" pitchFamily="18" charset="0"/>
            </a:endParaRPr>
          </a:p>
          <a:p>
            <a:pPr algn="r"/>
            <a:r>
              <a:rPr lang="ru-RU" sz="3600" b="1" i="1" dirty="0" smtClean="0">
                <a:latin typeface="Cambria" pitchFamily="18" charset="0"/>
              </a:rPr>
              <a:t>Чарльз Беббидж</a:t>
            </a:r>
            <a:r>
              <a:rPr lang="ru-RU" sz="3600" i="1" dirty="0" smtClean="0">
                <a:latin typeface="Cambria" pitchFamily="18" charset="0"/>
              </a:rPr>
              <a:t> </a:t>
            </a:r>
            <a:br>
              <a:rPr lang="ru-RU" sz="3600" i="1" dirty="0" smtClean="0">
                <a:latin typeface="Cambria" pitchFamily="18" charset="0"/>
              </a:rPr>
            </a:br>
            <a:endParaRPr lang="ru-RU" sz="36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31" y="4521394"/>
            <a:ext cx="1124409" cy="76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scat.ucoz.net/_dr/0/64727.png"/>
          <p:cNvPicPr>
            <a:picLocks noChangeAspect="1" noChangeArrowheads="1"/>
          </p:cNvPicPr>
          <p:nvPr/>
        </p:nvPicPr>
        <p:blipFill>
          <a:blip r:embed="rId3" cstate="print"/>
          <a:srcRect l="5340" t="5000" r="73473" b="61000"/>
          <a:stretch>
            <a:fillRect/>
          </a:stretch>
        </p:blipFill>
        <p:spPr bwMode="auto">
          <a:xfrm>
            <a:off x="5580112" y="0"/>
            <a:ext cx="3563888" cy="3461995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56538" y="3321065"/>
            <a:ext cx="7807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РОР3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Protocol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протокол почтового отделения</a:t>
            </a: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/>
              <a:t> Этот протокол во время сеанса связи устанавливает идентификацию личности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542"/>
            <a:ext cx="54006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2400" b="1" dirty="0"/>
              <a:t>Для отправки на сервер и для пересылки между серверами используют протокол, который называется </a:t>
            </a:r>
            <a:r>
              <a:rPr lang="en-US" sz="2400" b="1" dirty="0"/>
              <a:t>SMTP </a:t>
            </a:r>
            <a:r>
              <a:rPr lang="ru-RU" sz="2400" b="1" dirty="0"/>
              <a:t>(</a:t>
            </a:r>
            <a:r>
              <a:rPr lang="en-US" sz="2400" b="1" dirty="0"/>
              <a:t>Simple Mail Transfer Protocol </a:t>
            </a:r>
            <a:r>
              <a:rPr lang="ru-RU" sz="2400" b="1" dirty="0"/>
              <a:t>— простейший протокол передачи сообщений). Он не требует идентификации </a:t>
            </a:r>
            <a:r>
              <a:rPr lang="ru-RU" sz="2400" dirty="0"/>
              <a:t>личности. 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15" y="5357903"/>
            <a:ext cx="8932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Протоколы SMTP и POP3 являются прикладными протоколами, т.е. они надстроены над базовыми протоколами Интернета TCP/IP.</a:t>
            </a:r>
            <a:endParaRPr lang="ru-RU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Отправка и получение электронных писем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71538" y="1337031"/>
            <a:ext cx="7143800" cy="5520969"/>
            <a:chOff x="1071538" y="1337031"/>
            <a:chExt cx="7143800" cy="5520969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1337031"/>
              <a:ext cx="7143800" cy="5520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555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4000496" y="1454712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2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4357686" y="4929198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3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4" cstate="print"/>
            <a:srcRect l="13333" r="13333" b="21321"/>
            <a:stretch>
              <a:fillRect/>
            </a:stretch>
          </p:blipFill>
          <p:spPr bwMode="auto">
            <a:xfrm>
              <a:off x="5715008" y="3000372"/>
              <a:ext cx="500066" cy="545527"/>
            </a:xfrm>
            <a:prstGeom prst="rect">
              <a:avLst/>
            </a:prstGeom>
            <a:noFill/>
          </p:spPr>
        </p:pic>
        <p:pic>
          <p:nvPicPr>
            <p:cNvPr id="14" name="Picture 3" descr="http://fabrikaokon.in.ua/images/stories/logo-internet.jpg"/>
            <p:cNvPicPr>
              <a:picLocks noChangeAspect="1" noChangeArrowheads="1"/>
            </p:cNvPicPr>
            <p:nvPr/>
          </p:nvPicPr>
          <p:blipFill>
            <a:blip r:embed="rId5" cstate="print"/>
            <a:srcRect l="13333" r="13333" b="21321"/>
            <a:stretch>
              <a:fillRect/>
            </a:stretch>
          </p:blipFill>
          <p:spPr bwMode="auto">
            <a:xfrm>
              <a:off x="2928926" y="3857628"/>
              <a:ext cx="500066" cy="6074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История возникновения </a:t>
            </a:r>
          </a:p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символа @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6668" y="1500174"/>
            <a:ext cx="68773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русском языке – «собачка»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украинском – «улитка» или «обезьянка»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казахском – «ухо луны»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Тайване говорят – «мышка»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Финляндии – «кошачий хвост»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Греции – «уточка».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 descr="http://search-soft.net/uploads/posts/2012-08/1345821291_elektronnaya-pochta.jpg"/>
          <p:cNvPicPr>
            <a:picLocks noChangeAspect="1" noChangeArrowheads="1"/>
          </p:cNvPicPr>
          <p:nvPr/>
        </p:nvPicPr>
        <p:blipFill>
          <a:blip r:embed="rId3" cstate="print"/>
          <a:srcRect l="8750" t="4611" r="6249" b="6249"/>
          <a:stretch>
            <a:fillRect/>
          </a:stretch>
        </p:blipFill>
        <p:spPr bwMode="auto">
          <a:xfrm>
            <a:off x="214282" y="1643050"/>
            <a:ext cx="2143140" cy="1827972"/>
          </a:xfrm>
          <a:prstGeom prst="rect">
            <a:avLst/>
          </a:prstGeom>
          <a:noFill/>
        </p:spPr>
      </p:pic>
      <p:pic>
        <p:nvPicPr>
          <p:cNvPr id="1035" name="Picture 11" descr="http://blog-raskruti.ru/wp-content/uploads/2011/11/00000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3810012"/>
            <a:ext cx="2857488" cy="3047988"/>
          </a:xfrm>
          <a:prstGeom prst="rect">
            <a:avLst/>
          </a:prstGeom>
          <a:noFill/>
        </p:spPr>
      </p:pic>
      <p:pic>
        <p:nvPicPr>
          <p:cNvPr id="1037" name="Picture 13" descr="http://img-fotki.yandex.ru/get/4910/hlobustov-denis.0/0_52471_906053d0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3725823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СПАМ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8572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  <a:ea typeface="Calibri"/>
                <a:cs typeface="Calibri" pitchFamily="34" charset="0"/>
              </a:rPr>
              <a:t>Спам</a:t>
            </a:r>
            <a:r>
              <a:rPr lang="ru-RU" sz="3200" dirty="0" smtClean="0">
                <a:latin typeface="Calibri" pitchFamily="34" charset="0"/>
                <a:ea typeface="Calibri"/>
                <a:cs typeface="Calibri" pitchFamily="34" charset="0"/>
              </a:rPr>
              <a:t> - это массовая рассылка на большое число адресов, содержащая рекламу или коммерческие предложения.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www.geekreport.ro/wp-content/uploads/2011/10/YET-MORE-SPAM.jpg"/>
          <p:cNvPicPr>
            <a:picLocks noChangeAspect="1" noChangeArrowheads="1"/>
          </p:cNvPicPr>
          <p:nvPr/>
        </p:nvPicPr>
        <p:blipFill>
          <a:blip r:embed="rId3" cstate="print"/>
          <a:srcRect l="9470" t="6977" r="10028" b="6977"/>
          <a:stretch>
            <a:fillRect/>
          </a:stretch>
        </p:blipFill>
        <p:spPr bwMode="auto">
          <a:xfrm>
            <a:off x="785786" y="3000372"/>
            <a:ext cx="2857520" cy="3109654"/>
          </a:xfrm>
          <a:prstGeom prst="rect">
            <a:avLst/>
          </a:prstGeom>
          <a:noFill/>
        </p:spPr>
      </p:pic>
      <p:pic>
        <p:nvPicPr>
          <p:cNvPr id="2052" name="Picture 4" descr="http://promo.ingate.ru/images/13052011.jpg"/>
          <p:cNvPicPr>
            <a:picLocks noChangeAspect="1" noChangeArrowheads="1"/>
          </p:cNvPicPr>
          <p:nvPr/>
        </p:nvPicPr>
        <p:blipFill>
          <a:blip r:embed="rId4" cstate="print"/>
          <a:srcRect r="8409"/>
          <a:stretch>
            <a:fillRect/>
          </a:stretch>
        </p:blipFill>
        <p:spPr bwMode="auto">
          <a:xfrm>
            <a:off x="4071933" y="3000372"/>
            <a:ext cx="4429157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000108"/>
          <a:ext cx="8572560" cy="54650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3528"/>
                <a:gridCol w="4229032"/>
              </a:tblGrid>
              <a:tr h="253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 pitchFamily="34" charset="0"/>
                        </a:rPr>
                        <a:t>Преимущества электронной почты</a:t>
                      </a:r>
                      <a:endParaRPr lang="ru-RU" sz="2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 pitchFamily="34" charset="0"/>
                        </a:rPr>
                        <a:t>Недостатки электронной почты</a:t>
                      </a:r>
                      <a:endParaRPr lang="ru-RU" sz="22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</a:tr>
              <a:tr h="25319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Высокая</a:t>
                      </a:r>
                      <a:r>
                        <a:rPr kumimoji="0" lang="ru-RU" sz="22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корость пересылки сообщений.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Электронное письмо может содержать не только текст, но и вложенные файлы (программы, графику, звук).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Простота и дешевизна.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шифровки писем.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автоматической обработки писем.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массовых рассылок.</a:t>
                      </a: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Возможность пересылки сообщения на другие адреса.</a:t>
                      </a:r>
                    </a:p>
                  </a:txBody>
                  <a:tcPr marL="61923" marR="61923" marT="0" marB="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 электронной почте  могут прийти и  надоедливые рекламные письма, переполняющие наши почтовые ящики, называемые «спамом».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Через электронную почту может быть передан компьютерный вирус.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Через электронную почту, невозможно отправить бандероли.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1923" marR="61923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Какой из указанных адресов электронной почты является правильным?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www. Mail.ru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klass&amp;yandex.ru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klass@yandex.ru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klass.yandex.ru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2. В каком поле указываются адреса получателей при отправке электронного письма?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Кому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Тема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От кого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 Файлы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3. Какие файлы можно посылать по электронной почте?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текстовые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графические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музыкальные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 все перечисленные выше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latin typeface="Calibri" pitchFamily="34" charset="0"/>
              </a:rPr>
              <a:t>4.  Что  является  именем сервера,   где   размещен   почтовый   ящик  в   адресе              </a:t>
            </a:r>
            <a:r>
              <a:rPr lang="ru-RU" sz="3200" u="sng" dirty="0" err="1" smtClean="0">
                <a:latin typeface="Calibri" pitchFamily="34" charset="0"/>
                <a:hlinkClick r:id="rId4"/>
              </a:rPr>
              <a:t>Sv-Ks@mail.ru</a:t>
            </a:r>
            <a:r>
              <a:rPr lang="ru-RU" sz="3200" dirty="0" smtClean="0">
                <a:latin typeface="Calibri" pitchFamily="34" charset="0"/>
              </a:rPr>
              <a:t>?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@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.</a:t>
            </a:r>
            <a:r>
              <a:rPr lang="en-US" sz="3200" dirty="0" err="1" smtClean="0">
                <a:latin typeface="Calibri" pitchFamily="34" charset="0"/>
              </a:rPr>
              <a:t>ru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err="1" smtClean="0">
                <a:latin typeface="Calibri" pitchFamily="34" charset="0"/>
              </a:rPr>
              <a:t>Sv</a:t>
            </a:r>
            <a:r>
              <a:rPr lang="en-US" sz="3200" dirty="0" smtClean="0">
                <a:latin typeface="Calibri" pitchFamily="34" charset="0"/>
              </a:rPr>
              <a:t>-Ks</a:t>
            </a:r>
            <a:endParaRPr lang="ru-RU" sz="3200" b="1" dirty="0" smtClean="0">
              <a:latin typeface="Calibri" pitchFamily="34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mail</a:t>
            </a:r>
            <a:r>
              <a:rPr lang="ru-RU" sz="3200" dirty="0" smtClean="0">
                <a:latin typeface="Calibri" pitchFamily="34" charset="0"/>
              </a:rPr>
              <a:t>.</a:t>
            </a:r>
            <a:r>
              <a:rPr lang="en-US" sz="3200" dirty="0" err="1" smtClean="0">
                <a:latin typeface="Calibri" pitchFamily="34" charset="0"/>
              </a:rPr>
              <a:t>ru</a:t>
            </a:r>
            <a:r>
              <a:rPr lang="en-US" sz="3200" dirty="0" smtClean="0">
                <a:latin typeface="Calibri" pitchFamily="34" charset="0"/>
              </a:rPr>
              <a:t> 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atin typeface="Calibri" pitchFamily="34" charset="0"/>
              </a:rPr>
              <a:t>Проверочный тест по теме </a:t>
            </a:r>
            <a:endParaRPr lang="ru-RU" sz="3600" cap="all" dirty="0" smtClean="0">
              <a:latin typeface="Calibri" pitchFamily="34" charset="0"/>
            </a:endParaRPr>
          </a:p>
          <a:p>
            <a:pPr algn="ctr"/>
            <a:r>
              <a:rPr lang="ru-RU" sz="3600" b="1" cap="all" dirty="0" smtClean="0">
                <a:latin typeface="Calibri" pitchFamily="34" charset="0"/>
              </a:rPr>
              <a:t>«Работа с электронной почтой»</a:t>
            </a:r>
            <a:endParaRPr lang="ru-RU" sz="36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думает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44" y="3214686"/>
            <a:ext cx="2776213" cy="235745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1500174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dirty="0" smtClean="0">
                <a:latin typeface="Calibri" pitchFamily="34" charset="0"/>
              </a:rPr>
              <a:t>5. Нежелательная рекламная рассылка называется: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форум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спам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3200" dirty="0" smtClean="0">
                <a:latin typeface="Calibri" pitchFamily="34" charset="0"/>
              </a:rPr>
              <a:t>баннер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AppData\Local\Microsoft\Windows\Temporary Internet Files\Content.IE5\SP4IIOQJ\MC900432627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0000" contrast="20000"/>
          </a:blip>
          <a:srcRect/>
          <a:stretch>
            <a:fillRect/>
          </a:stretch>
        </p:blipFill>
        <p:spPr bwMode="auto">
          <a:xfrm>
            <a:off x="6858016" y="3429000"/>
            <a:ext cx="2786082" cy="2786082"/>
          </a:xfrm>
          <a:prstGeom prst="rect">
            <a:avLst/>
          </a:prstGeom>
          <a:noFill/>
        </p:spPr>
      </p:pic>
      <p:pic>
        <p:nvPicPr>
          <p:cNvPr id="4104" name="Picture 8" descr="C:\Users\User\AppData\Local\Microsoft\Windows\Temporary Internet Files\Content.IE5\WMMNKBZD\MC9004126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643206" cy="1473368"/>
          </a:xfrm>
          <a:prstGeom prst="rect">
            <a:avLst/>
          </a:prstGeom>
          <a:noFill/>
        </p:spPr>
      </p:pic>
      <p:pic>
        <p:nvPicPr>
          <p:cNvPr id="4111" name="Picture 15" descr="http://1000melochey.ucoz.ru/img/kak_kogda_pojavilsja_intern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89" y="2636912"/>
            <a:ext cx="3810000" cy="381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ambria" pitchFamily="18" charset="0"/>
                <a:cs typeface="Times New Roman" pitchFamily="18" charset="0"/>
              </a:rPr>
              <a:t>Организация электронной почты.</a:t>
            </a:r>
          </a:p>
          <a:p>
            <a:pPr algn="ctr"/>
            <a:r>
              <a:rPr lang="ru-RU" sz="6000" b="1" dirty="0" smtClean="0">
                <a:latin typeface="Cambria" pitchFamily="18" charset="0"/>
                <a:cs typeface="Times New Roman" pitchFamily="18" charset="0"/>
              </a:rPr>
              <a:t>Типы протоколов</a:t>
            </a:r>
            <a:endParaRPr lang="ru-RU" sz="6000" b="1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atin typeface="Calibri" pitchFamily="34" charset="0"/>
              </a:rPr>
              <a:t>ДОМАШНЕЕ  ЗАДАНИЕ</a:t>
            </a:r>
            <a:endParaRPr lang="ru-RU" sz="40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1421113"/>
            <a:ext cx="850112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0488" algn="l"/>
              </a:tabLs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электронный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ящик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прислать учителю на адрес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olga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-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parfenenko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@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mail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ru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письмо, содержащее статью «Правила сетевого этикета при работе с электронной почтой».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32771" name="Picture 3" descr="C:\Documents and Settings\user\Local Settings\Temporary Internet Files\Content.IE5\GD0JK341\MC900415858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32" y="4714884"/>
            <a:ext cx="2580631" cy="1914795"/>
          </a:xfrm>
          <a:prstGeom prst="rect">
            <a:avLst/>
          </a:prstGeom>
          <a:noFill/>
        </p:spPr>
      </p:pic>
      <p:pic>
        <p:nvPicPr>
          <p:cNvPr id="32774" name="Picture 6" descr="C:\Documents and Settings\user\Local Settings\Temporary Internet Files\Content.IE5\B1YXFW97\MC9004415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1" y="4714884"/>
            <a:ext cx="3269893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7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atin typeface="Calibri" pitchFamily="34" charset="0"/>
              </a:rPr>
              <a:t>РЕФЛЕКСИЯ</a:t>
            </a:r>
          </a:p>
          <a:p>
            <a:pPr algn="ctr"/>
            <a:r>
              <a:rPr lang="ru-RU" sz="4000" b="1" dirty="0" smtClean="0">
                <a:latin typeface="Calibri" pitchFamily="34" charset="0"/>
              </a:rPr>
              <a:t>Нарисуйте смайлик</a:t>
            </a:r>
            <a:r>
              <a:rPr lang="ru-RU" sz="4000" b="1" cap="all" dirty="0" smtClean="0">
                <a:latin typeface="Calibri" pitchFamily="34" charset="0"/>
              </a:rPr>
              <a:t> </a:t>
            </a:r>
            <a:endParaRPr lang="ru-RU" sz="4000" cap="all" dirty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70408"/>
            <a:ext cx="86439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- кто считает, что хорошо понял тему и поработал на уроке. 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–   кто    считает,   что   недостаточно хорошо понял тему, поработал на уроке.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-  кто  считает,  что  ему  еще много нужно работать над данной темой.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2844" y="928670"/>
            <a:ext cx="1285852" cy="1368797"/>
            <a:chOff x="142844" y="928670"/>
            <a:chExt cx="1285852" cy="1368797"/>
          </a:xfrm>
        </p:grpSpPr>
        <p:sp>
          <p:nvSpPr>
            <p:cNvPr id="10" name="Овал 9"/>
            <p:cNvSpPr/>
            <p:nvPr/>
          </p:nvSpPr>
          <p:spPr>
            <a:xfrm>
              <a:off x="142844" y="928670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195415" y="1304727"/>
              <a:ext cx="11544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) </a:t>
              </a:r>
              <a:endParaRPr lang="ru-RU" sz="48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2844" y="2786058"/>
            <a:ext cx="1285852" cy="1343846"/>
            <a:chOff x="142844" y="2786058"/>
            <a:chExt cx="1285852" cy="1343846"/>
          </a:xfrm>
        </p:grpSpPr>
        <p:sp>
          <p:nvSpPr>
            <p:cNvPr id="11" name="Овал 10"/>
            <p:cNvSpPr/>
            <p:nvPr/>
          </p:nvSpPr>
          <p:spPr>
            <a:xfrm>
              <a:off x="142844" y="2786058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148928" y="3090677"/>
              <a:ext cx="12474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? </a:t>
              </a:r>
              <a:endParaRPr lang="ru-RU" sz="4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4282" y="4429132"/>
            <a:ext cx="1285852" cy="1285884"/>
            <a:chOff x="214282" y="4572008"/>
            <a:chExt cx="1285852" cy="1285884"/>
          </a:xfrm>
        </p:grpSpPr>
        <p:sp>
          <p:nvSpPr>
            <p:cNvPr id="12" name="Овал 11"/>
            <p:cNvSpPr/>
            <p:nvPr/>
          </p:nvSpPr>
          <p:spPr>
            <a:xfrm>
              <a:off x="214282" y="4572008"/>
              <a:ext cx="1285852" cy="12858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>
              <a:off x="266853" y="4805189"/>
              <a:ext cx="11544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- ( 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4071942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:-) - улыбающийся 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:-I - задумчивый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- 0 - удивленный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-D - радостно смеющийся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37890" name="Picture 2" descr="C:\Documents and Settings\user\Local Settings\Temporary Internet Files\Content.IE5\QR6TCDWX\MC90043381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285860"/>
            <a:ext cx="1828572" cy="1828572"/>
          </a:xfrm>
          <a:prstGeom prst="rect">
            <a:avLst/>
          </a:prstGeom>
          <a:noFill/>
        </p:spPr>
      </p:pic>
      <p:pic>
        <p:nvPicPr>
          <p:cNvPr id="37893" name="Picture 5" descr="C:\Documents and Settings\user\Local Settings\Temporary Internet Files\Content.IE5\QR6TCDWX\MC9004344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2071702" cy="1819275"/>
          </a:xfrm>
          <a:prstGeom prst="rect">
            <a:avLst/>
          </a:prstGeom>
          <a:noFill/>
        </p:spPr>
      </p:pic>
      <p:pic>
        <p:nvPicPr>
          <p:cNvPr id="37895" name="Picture 7" descr="C:\Documents and Settings\user\Local Settings\Temporary Internet Files\Content.IE5\QR6TCDWX\MC90043382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1928794" cy="1928794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000232" y="214290"/>
            <a:ext cx="2214578" cy="3265656"/>
            <a:chOff x="2000232" y="214290"/>
            <a:chExt cx="2214578" cy="3265656"/>
          </a:xfrm>
        </p:grpSpPr>
        <p:pic>
          <p:nvPicPr>
            <p:cNvPr id="37892" name="Picture 4" descr="C:\Documents and Settings\user\Local Settings\Temporary Internet Files\Content.IE5\QR6TCDWX\MC90043438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0232" y="214290"/>
              <a:ext cx="2214578" cy="326565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071670" y="571480"/>
              <a:ext cx="16049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@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mail.ru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985151">
            <a:off x="1416993" y="1588487"/>
            <a:ext cx="518231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atin typeface="Calibri" pitchFamily="34" charset="0"/>
              </a:rPr>
              <a:t>Урок окончен! </a:t>
            </a:r>
          </a:p>
          <a:p>
            <a:pPr algn="ctr"/>
            <a:r>
              <a:rPr lang="ru-RU" sz="6000" b="1" dirty="0" smtClean="0">
                <a:latin typeface="Calibri" pitchFamily="34" charset="0"/>
              </a:rPr>
              <a:t>Спасибо!</a:t>
            </a:r>
            <a:endParaRPr lang="ru-RU" sz="6000" b="1" dirty="0">
              <a:latin typeface="Calibri" pitchFamily="34" charset="0"/>
            </a:endParaRPr>
          </a:p>
        </p:txBody>
      </p:sp>
      <p:pic>
        <p:nvPicPr>
          <p:cNvPr id="11" name="Picture 15" descr="http://1000melochey.ucoz.ru/img/kak_kogda_pojavilsja_inter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190752" cy="2190752"/>
          </a:xfrm>
          <a:prstGeom prst="rect">
            <a:avLst/>
          </a:prstGeom>
          <a:noFill/>
        </p:spPr>
      </p:pic>
      <p:pic>
        <p:nvPicPr>
          <p:cNvPr id="12" name="Picture 7" descr="http://search-soft.net/uploads/posts/2012-08/1345821291_elektronnaya-pochta.jpg"/>
          <p:cNvPicPr>
            <a:picLocks noChangeAspect="1" noChangeArrowheads="1"/>
          </p:cNvPicPr>
          <p:nvPr/>
        </p:nvPicPr>
        <p:blipFill>
          <a:blip r:embed="rId4" cstate="print"/>
          <a:srcRect l="8750" t="4611" r="6249" b="6249"/>
          <a:stretch>
            <a:fillRect/>
          </a:stretch>
        </p:blipFill>
        <p:spPr bwMode="auto">
          <a:xfrm>
            <a:off x="6786578" y="4786322"/>
            <a:ext cx="2143140" cy="1827972"/>
          </a:xfrm>
          <a:prstGeom prst="rect">
            <a:avLst/>
          </a:prstGeom>
          <a:noFill/>
        </p:spPr>
      </p:pic>
      <p:pic>
        <p:nvPicPr>
          <p:cNvPr id="13" name="Picture 11" descr="http://blog-raskruti.ru/wp-content/uploads/2011/11/00000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12"/>
            <a:ext cx="2857488" cy="3047988"/>
          </a:xfrm>
          <a:prstGeom prst="rect">
            <a:avLst/>
          </a:prstGeom>
          <a:noFill/>
        </p:spPr>
      </p:pic>
      <p:pic>
        <p:nvPicPr>
          <p:cNvPr id="14" name="Picture 16" descr="http://www.client-vision.fr/images/outlook2007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86058"/>
            <a:ext cx="1785918" cy="1351671"/>
          </a:xfrm>
          <a:prstGeom prst="rect">
            <a:avLst/>
          </a:prstGeom>
          <a:noFill/>
        </p:spPr>
      </p:pic>
      <p:pic>
        <p:nvPicPr>
          <p:cNvPr id="15" name="Picture 12" descr="http://fabrikaokon.in.ua/images/stories/logo-internet.jpg"/>
          <p:cNvPicPr>
            <a:picLocks noChangeAspect="1" noChangeArrowheads="1"/>
          </p:cNvPicPr>
          <p:nvPr/>
        </p:nvPicPr>
        <p:blipFill>
          <a:blip r:embed="rId7" cstate="print"/>
          <a:srcRect l="12820" t="7565" r="15385" b="19304"/>
          <a:stretch>
            <a:fillRect/>
          </a:stretch>
        </p:blipFill>
        <p:spPr bwMode="auto">
          <a:xfrm>
            <a:off x="3857620" y="4714884"/>
            <a:ext cx="1857388" cy="1923723"/>
          </a:xfrm>
          <a:prstGeom prst="rect">
            <a:avLst/>
          </a:prstGeom>
          <a:noFill/>
        </p:spPr>
      </p:pic>
      <p:pic>
        <p:nvPicPr>
          <p:cNvPr id="16" name="Picture 12" descr="http://www.vesti.ru/p/b_534615.jpg"/>
          <p:cNvPicPr>
            <a:picLocks noChangeAspect="1" noChangeArrowheads="1"/>
          </p:cNvPicPr>
          <p:nvPr/>
        </p:nvPicPr>
        <p:blipFill>
          <a:blip r:embed="rId8" cstate="print"/>
          <a:srcRect t="35000" b="35000"/>
          <a:stretch>
            <a:fillRect/>
          </a:stretch>
        </p:blipFill>
        <p:spPr bwMode="auto">
          <a:xfrm>
            <a:off x="1785918" y="642918"/>
            <a:ext cx="3214710" cy="723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Почтовые ящики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Горизонтальный свиток 12"/>
          <p:cNvSpPr>
            <a:spLocks noChangeArrowheads="1"/>
          </p:cNvSpPr>
          <p:nvPr/>
        </p:nvSpPr>
        <p:spPr bwMode="auto">
          <a:xfrm>
            <a:off x="3214678" y="785794"/>
            <a:ext cx="5541981" cy="1255713"/>
          </a:xfrm>
          <a:prstGeom prst="horizont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Первые почтовые ящики - 1848 </a:t>
            </a:r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г. </a:t>
            </a:r>
          </a:p>
          <a:p>
            <a:pPr algn="ctr"/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Санкт-Петербург и Москва </a:t>
            </a:r>
          </a:p>
        </p:txBody>
      </p:sp>
      <p:pic>
        <p:nvPicPr>
          <p:cNvPr id="21510" name="Picture 6" descr="http://im7-tub-ru.yandex.net/i?id=122829506-20-72&amp;n=21"/>
          <p:cNvPicPr>
            <a:picLocks noChangeAspect="1" noChangeArrowheads="1"/>
          </p:cNvPicPr>
          <p:nvPr/>
        </p:nvPicPr>
        <p:blipFill>
          <a:blip r:embed="rId3" cstate="print"/>
          <a:srcRect t="35368" b="4000"/>
          <a:stretch>
            <a:fillRect/>
          </a:stretch>
        </p:blipFill>
        <p:spPr bwMode="auto">
          <a:xfrm>
            <a:off x="1428728" y="285728"/>
            <a:ext cx="1357322" cy="1714512"/>
          </a:xfrm>
          <a:prstGeom prst="rect">
            <a:avLst/>
          </a:prstGeom>
          <a:noFill/>
        </p:spPr>
      </p:pic>
      <p:pic>
        <p:nvPicPr>
          <p:cNvPr id="21512" name="Picture 8" descr="http://syndyk.by/sites/syndyk/img/photoreportage/17845/760x570/image-144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928934"/>
            <a:ext cx="2500298" cy="2404454"/>
          </a:xfrm>
          <a:prstGeom prst="rect">
            <a:avLst/>
          </a:prstGeom>
          <a:noFill/>
        </p:spPr>
      </p:pic>
      <p:pic>
        <p:nvPicPr>
          <p:cNvPr id="21514" name="Picture 10" descr="http://img-fotki.yandex.ru/get/4407/82902809.ad/0_69e72_83d9e415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3071834" cy="2423956"/>
          </a:xfrm>
          <a:prstGeom prst="rect">
            <a:avLst/>
          </a:prstGeom>
          <a:noFill/>
        </p:spPr>
      </p:pic>
      <p:pic>
        <p:nvPicPr>
          <p:cNvPr id="21516" name="Picture 12" descr="http://www.muz4in.net/2010/06/10/mail/mailbox6.jpg"/>
          <p:cNvPicPr>
            <a:picLocks noChangeAspect="1" noChangeArrowheads="1"/>
          </p:cNvPicPr>
          <p:nvPr/>
        </p:nvPicPr>
        <p:blipFill>
          <a:blip r:embed="rId6" cstate="print"/>
          <a:srcRect r="4999" b="6479"/>
          <a:stretch>
            <a:fillRect/>
          </a:stretch>
        </p:blipFill>
        <p:spPr bwMode="auto">
          <a:xfrm>
            <a:off x="3428992" y="2928934"/>
            <a:ext cx="2786050" cy="249278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43042" y="5786454"/>
            <a:ext cx="628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>
                <a:latin typeface="Calibri" pitchFamily="34" charset="0"/>
                <a:cs typeface="Calibri" pitchFamily="34" charset="0"/>
              </a:rPr>
              <a:t>ПОЧТОВЫЕ ЯЩИКИ РАЗНЫХ СТРАН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8389" y="214290"/>
            <a:ext cx="8605611" cy="143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latin typeface="Arial" charset="0"/>
                <a:cs typeface="Times New Roman" pitchFamily="18" charset="0"/>
              </a:rPr>
              <a:t>Почта</a:t>
            </a:r>
            <a:r>
              <a:rPr lang="ru-RU" sz="2800" dirty="0">
                <a:latin typeface="Arial" charset="0"/>
                <a:cs typeface="Times New Roman" pitchFamily="18" charset="0"/>
              </a:rPr>
              <a:t> </a:t>
            </a:r>
            <a:r>
              <a:rPr lang="ru-RU" sz="2000" dirty="0">
                <a:latin typeface="Arial" charset="0"/>
                <a:cs typeface="Times New Roman" pitchFamily="18" charset="0"/>
              </a:rPr>
              <a:t>– </a:t>
            </a:r>
            <a:r>
              <a:rPr lang="ru-RU" sz="2400" dirty="0">
                <a:latin typeface="Arial" charset="0"/>
                <a:cs typeface="Times New Roman" pitchFamily="18" charset="0"/>
              </a:rPr>
              <a:t>традиционный вид связи, позволяющий </a:t>
            </a:r>
            <a:r>
              <a:rPr lang="ru-RU" sz="2400" dirty="0">
                <a:latin typeface="Arial" charset="0"/>
              </a:rPr>
              <a:t>обмениваться информацией, по крайней мере, двум абонентам.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14282" y="1714488"/>
            <a:ext cx="8501122" cy="3420623"/>
            <a:chOff x="214282" y="1714488"/>
            <a:chExt cx="8501122" cy="3420623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042338" y="1714488"/>
              <a:ext cx="2250391" cy="2751330"/>
              <a:chOff x="1383" y="2704"/>
              <a:chExt cx="953" cy="953"/>
            </a:xfrm>
          </p:grpSpPr>
          <p:pic>
            <p:nvPicPr>
              <p:cNvPr id="22" name="Picture 9" descr="home14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383" y="2704"/>
                <a:ext cx="953" cy="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1558" y="3010"/>
                <a:ext cx="635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b="1" dirty="0">
                    <a:solidFill>
                      <a:srgbClr val="C00000"/>
                    </a:solidFill>
                  </a:rPr>
                  <a:t>Почта №1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14282" y="2428868"/>
              <a:ext cx="8501122" cy="2706243"/>
              <a:chOff x="214282" y="2508707"/>
              <a:chExt cx="8501122" cy="2706243"/>
            </a:xfrm>
          </p:grpSpPr>
          <p:pic>
            <p:nvPicPr>
              <p:cNvPr id="10" name="Picture 6" descr="ppl3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 bwMode="auto">
              <a:xfrm>
                <a:off x="214282" y="4273654"/>
                <a:ext cx="883228" cy="941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7" descr="ppl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832176" y="4185407"/>
                <a:ext cx="883228" cy="94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5513680" y="2508707"/>
                <a:ext cx="1987263" cy="1698255"/>
                <a:chOff x="3833" y="2795"/>
                <a:chExt cx="821" cy="821"/>
              </a:xfrm>
            </p:grpSpPr>
            <p:pic>
              <p:nvPicPr>
                <p:cNvPr id="20" name="Picture 17" descr="home1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833" y="2795"/>
                  <a:ext cx="821" cy="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936" y="3008"/>
                  <a:ext cx="63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ru-RU" sz="1600" b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Почта №2</a:t>
                  </a:r>
                </a:p>
              </p:txBody>
            </p:sp>
          </p:grpSp>
          <p:pic>
            <p:nvPicPr>
              <p:cNvPr id="14" name="Рисунок 20" descr="Fleche gauche rouge.png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112403" y="2773446"/>
                <a:ext cx="1221799" cy="486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21" descr="Fleche gauche rouge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271640" y="2773446"/>
                <a:ext cx="1221799" cy="486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29" descr="blank_31.gif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012979">
                <a:off x="4188838" y="3271548"/>
                <a:ext cx="835386" cy="150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Рисунок 19" descr="Enveloppe.png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117044">
                <a:off x="3657060" y="3465691"/>
                <a:ext cx="910829" cy="882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Прямая со стрелкой 17"/>
              <p:cNvCxnSpPr/>
              <p:nvPr/>
            </p:nvCxnSpPr>
            <p:spPr>
              <a:xfrm rot="5400000" flipH="1" flipV="1">
                <a:off x="957386" y="3647172"/>
                <a:ext cx="1411944" cy="107643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6341706" y="3655911"/>
                <a:ext cx="1738854" cy="70597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2529568" y="5682796"/>
            <a:ext cx="4286703" cy="5656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Электронная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почта?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428868"/>
            <a:ext cx="250346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Электронная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14290"/>
            <a:ext cx="16368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через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14290"/>
            <a:ext cx="27923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компьютерную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14290"/>
            <a:ext cx="22145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Интернета, 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000108"/>
            <a:ext cx="250343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обмениваться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000108"/>
            <a:ext cx="17859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mail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) -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428868"/>
            <a:ext cx="240715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позволяющий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1000108"/>
            <a:ext cx="259974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электронными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2066" y="1714488"/>
            <a:ext cx="13402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сеть.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1714488"/>
            <a:ext cx="1975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почта  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9124" y="2428868"/>
            <a:ext cx="16468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сервис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1714488"/>
            <a:ext cx="315688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сообщениями</a:t>
            </a:r>
            <a:endParaRPr lang="ru-RU" sz="28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3416858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Электронная почта  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mail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сервис Интернета, позволяющий  обмениваться электронными сообщениями через компьютерную сеть.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  <a:cs typeface="Calibri" pitchFamily="34" charset="0"/>
              </a:rPr>
              <a:t>Изобретатель электронной почты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142984"/>
            <a:ext cx="5429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defRPr/>
            </a:pPr>
            <a:r>
              <a:rPr lang="ru-RU" sz="2800" b="1" cap="all" dirty="0" err="1">
                <a:latin typeface="Calibri" pitchFamily="34" charset="0"/>
                <a:cs typeface="Calibri" pitchFamily="34" charset="0"/>
              </a:rPr>
              <a:t>Рэй</a:t>
            </a:r>
            <a:r>
              <a:rPr lang="ru-RU" sz="28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cap="all" dirty="0" err="1">
                <a:latin typeface="Calibri" pitchFamily="34" charset="0"/>
                <a:cs typeface="Calibri" pitchFamily="34" charset="0"/>
              </a:rPr>
              <a:t>Томлинсон</a:t>
            </a:r>
            <a:r>
              <a:rPr lang="ru-RU" sz="28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официально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признан разработчиком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электрон-ной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почты для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Интернета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.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indent="457200" algn="just" eaLnBrk="0" hangingPunct="0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Его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программа SNDMSG в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1971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году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позволяла обмениваться почтой между разными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компью-терами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 descr="http://www.elpais.com/recorte/20091030elpepiult_1/LCO340/Ies/Tomlinson_Principe_Asturias_Ci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238500" cy="44005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51" cy="87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142976" y="0"/>
            <a:ext cx="8001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Адрес 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электронной почты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73" y="1268760"/>
            <a:ext cx="506908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Gruzdev@tularegion.ru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6513" y="5661248"/>
            <a:ext cx="63521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school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11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uzlovaya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yandex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ru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0" name="Picture 4" descr="http://odoevng.ucoz.ru/noiabr/gru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07887"/>
            <a:ext cx="2056245" cy="3092098"/>
          </a:xfrm>
          <a:prstGeom prst="rect">
            <a:avLst/>
          </a:prstGeom>
          <a:noFill/>
        </p:spPr>
      </p:pic>
      <p:pic>
        <p:nvPicPr>
          <p:cNvPr id="19462" name="Picture 6" descr="http://school11uzlov.ucoz.ru/1.jpg"/>
          <p:cNvPicPr>
            <a:picLocks noChangeAspect="1" noChangeArrowheads="1"/>
          </p:cNvPicPr>
          <p:nvPr/>
        </p:nvPicPr>
        <p:blipFill>
          <a:blip r:embed="rId4" cstate="print"/>
          <a:srcRect l="11719" t="7813" r="12109" b="25781"/>
          <a:stretch>
            <a:fillRect/>
          </a:stretch>
        </p:blipFill>
        <p:spPr bwMode="auto">
          <a:xfrm>
            <a:off x="186979" y="3238626"/>
            <a:ext cx="3544092" cy="24226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476672"/>
            <a:ext cx="6644208" cy="6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Адрес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электронной</a:t>
            </a:r>
            <a:r>
              <a:rPr lang="ru-RU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почты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92786"/>
              </p:ext>
            </p:extLst>
          </p:nvPr>
        </p:nvGraphicFramePr>
        <p:xfrm>
          <a:off x="611560" y="1340768"/>
          <a:ext cx="8229600" cy="4385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2044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- </a:t>
                      </a:r>
                      <a:r>
                        <a:rPr lang="ru-RU" sz="2800" dirty="0" err="1" smtClean="0">
                          <a:effectLst/>
                        </a:rPr>
                        <a:t>провайдерские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(почтовый ящик на сервере провайдера </a:t>
                      </a:r>
                      <a:r>
                        <a:rPr lang="ru-RU" sz="2800" dirty="0" smtClean="0">
                          <a:effectLst/>
                        </a:rPr>
                        <a:t>организации-поставщика </a:t>
                      </a:r>
                      <a:r>
                        <a:rPr lang="ru-RU" sz="2800" dirty="0">
                          <a:effectLst/>
                        </a:rPr>
                        <a:t>сетевых услуг);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- корпоративные </a:t>
                      </a:r>
                      <a:r>
                        <a:rPr lang="ru-RU" sz="2800" dirty="0">
                          <a:effectLst/>
                        </a:rPr>
                        <a:t>(ящик на сервере по месту работы);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- коммерческие </a:t>
                      </a:r>
                      <a:r>
                        <a:rPr lang="ru-RU" sz="2800" dirty="0">
                          <a:effectLst/>
                        </a:rPr>
                        <a:t>(ящик на сервере платной почтовой службы); </a:t>
                      </a: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- бесплатные </a:t>
                      </a:r>
                      <a:r>
                        <a:rPr lang="ru-RU" sz="2800" dirty="0">
                          <a:effectLst/>
                        </a:rPr>
                        <a:t>(ящик на сервере бесплатной почтовой </a:t>
                      </a:r>
                      <a:r>
                        <a:rPr lang="ru-RU" sz="2800" dirty="0" smtClean="0">
                          <a:effectLst/>
                        </a:rPr>
                        <a:t>службы)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840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Электронный почтовый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ящик  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представляет собой часть  дискового  пространства  на  сервере  с  определенным  именем (адресом), где  может  храниться  почтовая  информация   для  пользователя  сети  Интернет</a:t>
            </a:r>
            <a:r>
              <a:rPr lang="ru-RU" sz="12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5720" y="2285992"/>
            <a:ext cx="8643998" cy="4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Серверы бесплатных почтовых служб:</a:t>
            </a:r>
          </a:p>
        </p:txBody>
      </p:sp>
      <p:pic>
        <p:nvPicPr>
          <p:cNvPr id="22532" name="Picture 4" descr="http://2.bp.blogspot.com/_J1_dahA2f3Q/TND9Ed_7TDI/AAAAAAAAAhA/ZPyAk97iOJ8/s1600/%D1%8F%D0%BD%D0%B4%D0%B5%D0%BA%D1%81.jpg"/>
          <p:cNvPicPr>
            <a:picLocks noChangeAspect="1" noChangeArrowheads="1"/>
          </p:cNvPicPr>
          <p:nvPr/>
        </p:nvPicPr>
        <p:blipFill>
          <a:blip r:embed="rId2" cstate="print"/>
          <a:srcRect l="10313" t="32232" r="9062" b="31818"/>
          <a:stretch>
            <a:fillRect/>
          </a:stretch>
        </p:blipFill>
        <p:spPr bwMode="auto">
          <a:xfrm>
            <a:off x="3000364" y="2786058"/>
            <a:ext cx="2571768" cy="79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4" name="Picture 6" descr="http://www.sostav.ru/articles/rus/2011/15.04/news/images/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00" b="32000"/>
          <a:stretch>
            <a:fillRect/>
          </a:stretch>
        </p:blipFill>
        <p:spPr bwMode="auto">
          <a:xfrm>
            <a:off x="0" y="2714620"/>
            <a:ext cx="2857520" cy="1028715"/>
          </a:xfrm>
          <a:prstGeom prst="rect">
            <a:avLst/>
          </a:prstGeom>
          <a:noFill/>
        </p:spPr>
      </p:pic>
      <p:pic>
        <p:nvPicPr>
          <p:cNvPr id="22538" name="Picture 10" descr="http://st.free-lance.ru/users/Raunlach/upload/f_48b1c7a03cba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22" b="34690"/>
          <a:stretch>
            <a:fillRect/>
          </a:stretch>
        </p:blipFill>
        <p:spPr bwMode="auto">
          <a:xfrm>
            <a:off x="5714976" y="2786058"/>
            <a:ext cx="3429024" cy="831672"/>
          </a:xfrm>
          <a:prstGeom prst="rect">
            <a:avLst/>
          </a:prstGeom>
          <a:noFill/>
        </p:spPr>
      </p:pic>
      <p:pic>
        <p:nvPicPr>
          <p:cNvPr id="22540" name="Picture 12" descr="http://www.vesti.ru/p/b_534615.jpg"/>
          <p:cNvPicPr>
            <a:picLocks noChangeAspect="1" noChangeArrowheads="1"/>
          </p:cNvPicPr>
          <p:nvPr/>
        </p:nvPicPr>
        <p:blipFill>
          <a:blip r:embed="rId5" cstate="print"/>
          <a:srcRect t="35000" b="35000"/>
          <a:stretch>
            <a:fillRect/>
          </a:stretch>
        </p:blipFill>
        <p:spPr bwMode="auto">
          <a:xfrm>
            <a:off x="428596" y="3786190"/>
            <a:ext cx="3809999" cy="857256"/>
          </a:xfrm>
          <a:prstGeom prst="rect">
            <a:avLst/>
          </a:prstGeom>
          <a:noFill/>
        </p:spPr>
      </p:pic>
      <p:pic>
        <p:nvPicPr>
          <p:cNvPr id="22542" name="Picture 14" descr="http://internet-news.com.pl/wp-content/uploads/2010/11/yaho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286148" cy="92869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28860" y="535782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Microsoft Outlook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Express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почтовая программа 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44" name="Picture 16" descr="http://www.client-vision.fr/images/outlook2007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214950"/>
            <a:ext cx="1785918" cy="13516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12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622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 электронной почты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53</cp:revision>
  <dcterms:created xsi:type="dcterms:W3CDTF">2013-02-02T18:50:49Z</dcterms:created>
  <dcterms:modified xsi:type="dcterms:W3CDTF">2023-02-09T15:08:27Z</dcterms:modified>
</cp:coreProperties>
</file>